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84" r:id="rId3"/>
  </p:sldMasterIdLst>
  <p:notesMasterIdLst>
    <p:notesMasterId r:id="rId62"/>
  </p:notesMasterIdLst>
  <p:sldIdLst>
    <p:sldId id="257" r:id="rId4"/>
    <p:sldId id="283" r:id="rId5"/>
    <p:sldId id="346" r:id="rId6"/>
    <p:sldId id="258" r:id="rId7"/>
    <p:sldId id="333" r:id="rId8"/>
    <p:sldId id="334" r:id="rId9"/>
    <p:sldId id="335" r:id="rId10"/>
    <p:sldId id="336" r:id="rId11"/>
    <p:sldId id="338" r:id="rId12"/>
    <p:sldId id="339" r:id="rId13"/>
    <p:sldId id="340" r:id="rId14"/>
    <p:sldId id="341" r:id="rId15"/>
    <p:sldId id="322" r:id="rId16"/>
    <p:sldId id="358" r:id="rId17"/>
    <p:sldId id="316" r:id="rId18"/>
    <p:sldId id="347" r:id="rId19"/>
    <p:sldId id="324" r:id="rId20"/>
    <p:sldId id="320" r:id="rId21"/>
    <p:sldId id="317" r:id="rId22"/>
    <p:sldId id="319" r:id="rId23"/>
    <p:sldId id="355" r:id="rId24"/>
    <p:sldId id="327" r:id="rId25"/>
    <p:sldId id="325" r:id="rId26"/>
    <p:sldId id="349" r:id="rId27"/>
    <p:sldId id="360" r:id="rId28"/>
    <p:sldId id="352" r:id="rId29"/>
    <p:sldId id="353" r:id="rId30"/>
    <p:sldId id="356" r:id="rId31"/>
    <p:sldId id="357" r:id="rId32"/>
    <p:sldId id="354" r:id="rId33"/>
    <p:sldId id="286" r:id="rId34"/>
    <p:sldId id="332" r:id="rId35"/>
    <p:sldId id="287" r:id="rId36"/>
    <p:sldId id="280" r:id="rId37"/>
    <p:sldId id="288" r:id="rId38"/>
    <p:sldId id="297" r:id="rId39"/>
    <p:sldId id="291" r:id="rId40"/>
    <p:sldId id="292" r:id="rId41"/>
    <p:sldId id="293" r:id="rId42"/>
    <p:sldId id="294" r:id="rId43"/>
    <p:sldId id="295" r:id="rId44"/>
    <p:sldId id="296" r:id="rId45"/>
    <p:sldId id="304" r:id="rId46"/>
    <p:sldId id="298" r:id="rId47"/>
    <p:sldId id="299" r:id="rId48"/>
    <p:sldId id="300" r:id="rId49"/>
    <p:sldId id="302" r:id="rId50"/>
    <p:sldId id="343" r:id="rId51"/>
    <p:sldId id="344" r:id="rId52"/>
    <p:sldId id="359" r:id="rId53"/>
    <p:sldId id="345" r:id="rId54"/>
    <p:sldId id="303" r:id="rId55"/>
    <p:sldId id="308" r:id="rId56"/>
    <p:sldId id="305" r:id="rId57"/>
    <p:sldId id="306" r:id="rId58"/>
    <p:sldId id="307" r:id="rId59"/>
    <p:sldId id="329" r:id="rId60"/>
    <p:sldId id="282" r:id="rId6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B4009E"/>
    <a:srgbClr val="0078D7"/>
    <a:srgbClr val="E3008C"/>
    <a:srgbClr val="00188F"/>
    <a:srgbClr val="525252"/>
    <a:srgbClr val="D7D7D7"/>
    <a:srgbClr val="969696"/>
    <a:srgbClr val="00BCF2"/>
    <a:srgbClr val="73737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B9E5E5B-D312-4978-A350-FC9A9AB95A82}" v="70" dt="2017-04-03T13:03:09.31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861" autoAdjust="0"/>
    <p:restoredTop sz="59601" autoAdjust="0"/>
  </p:normalViewPr>
  <p:slideViewPr>
    <p:cSldViewPr snapToGrid="0">
      <p:cViewPr varScale="1">
        <p:scale>
          <a:sx n="68" d="100"/>
          <a:sy n="68" d="100"/>
        </p:scale>
        <p:origin x="2892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presProps" Target="pres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61" Type="http://schemas.openxmlformats.org/officeDocument/2006/relationships/slide" Target="slides/slide58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viewProps" Target="viewProp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microsoft.com/office/2015/10/relationships/revisionInfo" Target="revisionInfo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9AF1AE-B073-4CE1-A49E-BCE66A788A1A}" type="datetimeFigureOut">
              <a:rPr lang="en-GB" smtClean="0"/>
              <a:t>19/07/2018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EBC50C-69C8-49E7-B2DD-7B5FE1767E5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95312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azure.microsoft.com/en-gb/support/faq/" TargetMode="External"/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Today we are going to look at creating Bots with Microsoft Bot Framework.</a:t>
            </a:r>
          </a:p>
          <a:p>
            <a:endParaRPr lang="en-GB" dirty="0"/>
          </a:p>
          <a:p>
            <a:r>
              <a:rPr lang="en-GB" dirty="0"/>
              <a:t>Because I am a .NET developer, the examples I will show you today are in C#. But everything you see here can be done with Node JS as well. 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9156015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So digging into it from a bot framework perspective.  There are 12 messaging channels supporting messaging apps and virtual assistants.  3 new channels were announced at //BUILD –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171450" indent="-171450">
              <a:buFontTx/>
              <a:buChar char="-"/>
            </a:pPr>
            <a:r>
              <a:rPr lang="en-GB" dirty="0"/>
              <a:t>Bing search</a:t>
            </a:r>
          </a:p>
          <a:p>
            <a:pPr marL="171450" indent="-171450">
              <a:buFontTx/>
              <a:buChar char="-"/>
            </a:pPr>
            <a:r>
              <a:rPr lang="en-GB" dirty="0"/>
              <a:t>Skype for business</a:t>
            </a:r>
          </a:p>
          <a:p>
            <a:pPr marL="171450" indent="-171450">
              <a:buFontTx/>
              <a:buChar char="-"/>
            </a:pPr>
            <a:r>
              <a:rPr lang="en-GB" dirty="0" err="1"/>
              <a:t>cortana</a:t>
            </a:r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9659637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And these dedicated virtual assistant devices are becoming mainstream.</a:t>
            </a:r>
          </a:p>
          <a:p>
            <a:endParaRPr lang="en-GB" dirty="0"/>
          </a:p>
          <a:p>
            <a:r>
              <a:rPr lang="en-GB" dirty="0"/>
              <a:t>Everyone has seen the examples GOOD and BAD of amazon </a:t>
            </a:r>
            <a:r>
              <a:rPr lang="en-GB" dirty="0" err="1"/>
              <a:t>alexa</a:t>
            </a:r>
            <a:r>
              <a:rPr lang="en-GB" dirty="0"/>
              <a:t>.  </a:t>
            </a:r>
          </a:p>
          <a:p>
            <a:endParaRPr lang="en-GB" dirty="0"/>
          </a:p>
          <a:p>
            <a:r>
              <a:rPr lang="en-GB" dirty="0"/>
              <a:t>Google home has recently become available in the UK </a:t>
            </a:r>
          </a:p>
          <a:p>
            <a:endParaRPr lang="en-GB" dirty="0"/>
          </a:p>
          <a:p>
            <a:r>
              <a:rPr lang="en-GB" dirty="0"/>
              <a:t>And dedicated </a:t>
            </a:r>
            <a:r>
              <a:rPr lang="en-GB" dirty="0" err="1"/>
              <a:t>cortana</a:t>
            </a:r>
            <a:r>
              <a:rPr lang="en-GB" dirty="0"/>
              <a:t> devices are on their way.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EBC50C-69C8-49E7-B2DD-7B5FE1767E59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59850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So there are tons of use cases for chatbots.  Some are just delivering existing functionality through a new experience, but others, like x.ai are bot first applications, made possible with the distribution and channel capabilities.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Not every use case is appropriate though.  Bots tend to work very well when the application is precise.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Here I’ve highlighted an example of a use case that doesn’t work very well.  If you think of how a lot of people shop, they don’t typically have a specific product already in mind.  They want to maybe browse a catalogue, and discover and get a wide range of inspiration before narrowing down their product.  Chatbots make this difficult because the canvas capabilities require information to be more precise.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5685646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Introductions and Agenda (2 Mins)</a:t>
            </a:r>
          </a:p>
          <a:p>
            <a:endParaRPr lang="en-GB" dirty="0"/>
          </a:p>
          <a:p>
            <a:r>
              <a:rPr lang="en-GB" dirty="0"/>
              <a:t>Introduce Simon, Gary, James</a:t>
            </a:r>
          </a:p>
          <a:p>
            <a:r>
              <a:rPr lang="en-GB" dirty="0"/>
              <a:t>Set expectations: intro to bot framework.  </a:t>
            </a:r>
          </a:p>
          <a:p>
            <a:r>
              <a:rPr lang="en-GB" dirty="0"/>
              <a:t>Very quick demo of JUST EAT to show what a bot is</a:t>
            </a:r>
          </a:p>
          <a:p>
            <a:r>
              <a:rPr lang="en-GB" dirty="0"/>
              <a:t>What we are going to cover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981672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So how do we deliver this ‘layering’?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We use dialog transitions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There’s more , but these are the important ones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1504655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So how do we deliver this ‘layering’?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We use dialog transitions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There’s more , but these are the important ones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9804448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So how do we deliver this ‘layering’?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We use dialog transitions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There’s more , but these are the important ones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2318203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So how do we deliver this ‘layering’?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We use dialog transitions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There’s more , but these are the important ones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7077741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First you register the Bot.</a:t>
            </a:r>
          </a:p>
          <a:p>
            <a:r>
              <a:rPr lang="en-GB" dirty="0"/>
              <a:t>You give your bot a name, an icon, provide an API endpoint that it will talk to.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2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AC9FF8-4000-415C-BB49-BD7C14613DF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32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6930828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First you register the Bot.</a:t>
            </a:r>
          </a:p>
          <a:p>
            <a:r>
              <a:rPr lang="en-GB" dirty="0"/>
              <a:t>You give your bot a name, an icon, provide an API endpoint that it will talk to.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2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AC9FF8-4000-415C-BB49-BD7C14613DF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32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009577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So how do we deliver this ‘layering’?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We use dialog transitions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There’s more , but these are the important ones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8797108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Then you distribute. </a:t>
            </a:r>
          </a:p>
          <a:p>
            <a:endParaRPr lang="en-GB" dirty="0"/>
          </a:p>
          <a:p>
            <a:r>
              <a:rPr lang="en-GB" dirty="0"/>
              <a:t>This is all done by turning on the channel in the portal. once you have defined your Bot application and does not require code changes!</a:t>
            </a:r>
          </a:p>
          <a:p>
            <a:endParaRPr lang="en-GB" dirty="0"/>
          </a:p>
          <a:p>
            <a:r>
              <a:rPr lang="en-GB" dirty="0"/>
              <a:t>Here I am exposing my bot over </a:t>
            </a:r>
            <a:r>
              <a:rPr lang="en-GB" dirty="0" err="1"/>
              <a:t>facebook</a:t>
            </a:r>
            <a:r>
              <a:rPr lang="en-GB" dirty="0"/>
              <a:t>, then skype, </a:t>
            </a:r>
          </a:p>
          <a:p>
            <a:endParaRPr lang="en-GB" dirty="0"/>
          </a:p>
          <a:p>
            <a:r>
              <a:rPr lang="en-GB" dirty="0"/>
              <a:t>I can choose at any time, to distribute to any of the other channels currently supported by Bot framework.</a:t>
            </a:r>
          </a:p>
          <a:p>
            <a:endParaRPr lang="en-GB" dirty="0"/>
          </a:p>
          <a:p>
            <a:r>
              <a:rPr lang="en-GB" b="1" u="sng" dirty="0"/>
              <a:t>And – a key benefit – if channels are added in future – my bot is already future proof!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9C3A12-1E0F-412B-B376-8089A55D946C}" type="slidenum">
              <a:rPr kumimoji="0" lang="uk-UA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uk-UA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3864940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Introductions and Agenda (2 Mins)</a:t>
            </a:r>
          </a:p>
          <a:p>
            <a:endParaRPr lang="en-GB" dirty="0"/>
          </a:p>
          <a:p>
            <a:r>
              <a:rPr lang="en-GB" dirty="0"/>
              <a:t>Introduce Simon, Gary, James</a:t>
            </a:r>
          </a:p>
          <a:p>
            <a:r>
              <a:rPr lang="en-GB" dirty="0"/>
              <a:t>Set expectations: intro to bot framework.  </a:t>
            </a:r>
          </a:p>
          <a:p>
            <a:r>
              <a:rPr lang="en-GB" dirty="0"/>
              <a:t>Very quick demo of JUST EAT to show what a bot is</a:t>
            </a:r>
          </a:p>
          <a:p>
            <a:r>
              <a:rPr lang="en-GB" dirty="0"/>
              <a:t>What we are going to cover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35893820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So when you are first starting your conversation, you have a decision to make about which tools you use.  </a:t>
            </a:r>
          </a:p>
          <a:p>
            <a:endParaRPr lang="en-GB" dirty="0"/>
          </a:p>
          <a:p>
            <a:r>
              <a:rPr lang="en-GB" dirty="0"/>
              <a:t>This depends on the type of conversation.</a:t>
            </a:r>
          </a:p>
          <a:p>
            <a:endParaRPr lang="en-GB" dirty="0"/>
          </a:p>
          <a:p>
            <a:r>
              <a:rPr lang="en-GB" dirty="0"/>
              <a:t>I’ve tried to show this in the diagram</a:t>
            </a:r>
          </a:p>
          <a:p>
            <a:endParaRPr lang="en-GB" dirty="0"/>
          </a:p>
          <a:p>
            <a:r>
              <a:rPr lang="en-GB" dirty="0"/>
              <a:t>along the bottom is the amount of effort required to implement.</a:t>
            </a:r>
          </a:p>
          <a:p>
            <a:endParaRPr lang="en-GB" dirty="0"/>
          </a:p>
          <a:p>
            <a:r>
              <a:rPr lang="en-GB" dirty="0"/>
              <a:t>Along the side is the amount of flexibility</a:t>
            </a:r>
          </a:p>
          <a:p>
            <a:endParaRPr lang="en-GB" dirty="0"/>
          </a:p>
          <a:p>
            <a:r>
              <a:rPr lang="en-GB" dirty="0"/>
              <a:t>So basically, </a:t>
            </a:r>
          </a:p>
          <a:p>
            <a:endParaRPr lang="en-GB" dirty="0"/>
          </a:p>
          <a:p>
            <a:r>
              <a:rPr lang="en-GB" dirty="0"/>
              <a:t>if you have a simple bot scenario you are going to be looking at the bottom left</a:t>
            </a:r>
          </a:p>
          <a:p>
            <a:r>
              <a:rPr lang="en-GB" dirty="0"/>
              <a:t>If you have a complex scenario you are going to be looking at the top right</a:t>
            </a:r>
          </a:p>
          <a:p>
            <a:endParaRPr lang="en-GB" dirty="0"/>
          </a:p>
          <a:p>
            <a:r>
              <a:rPr lang="en-GB" dirty="0"/>
              <a:t>We are going to be focussing on Dialogs, which gives you benefits of state management, persistence </a:t>
            </a:r>
            <a:r>
              <a:rPr lang="en-GB" dirty="0" err="1"/>
              <a:t>etc</a:t>
            </a:r>
            <a:r>
              <a:rPr lang="en-GB" dirty="0"/>
              <a:t> while giving you a good level </a:t>
            </a:r>
            <a:r>
              <a:rPr lang="en-GB"/>
              <a:t>of flexibility</a:t>
            </a: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9A8EFE-5EFD-4A43-981A-81E04833C2BC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373991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Introductions and Agenda (2 Mins)</a:t>
            </a:r>
          </a:p>
          <a:p>
            <a:endParaRPr lang="en-GB" dirty="0"/>
          </a:p>
          <a:p>
            <a:r>
              <a:rPr lang="en-GB" dirty="0"/>
              <a:t>Introduce Simon, Gary, James</a:t>
            </a:r>
          </a:p>
          <a:p>
            <a:r>
              <a:rPr lang="en-GB" dirty="0"/>
              <a:t>Set expectations: intro to bot framework.  </a:t>
            </a:r>
          </a:p>
          <a:p>
            <a:r>
              <a:rPr lang="en-GB" dirty="0"/>
              <a:t>Very quick demo of JUST EAT to show what a bot is</a:t>
            </a:r>
          </a:p>
          <a:p>
            <a:r>
              <a:rPr lang="en-GB" dirty="0"/>
              <a:t>What we are going to cover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72780030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Introductions and Agenda (2 Mins)</a:t>
            </a:r>
          </a:p>
          <a:p>
            <a:endParaRPr lang="en-GB" dirty="0"/>
          </a:p>
          <a:p>
            <a:r>
              <a:rPr lang="en-GB" dirty="0"/>
              <a:t>Introduce Simon, Gary, James</a:t>
            </a:r>
          </a:p>
          <a:p>
            <a:r>
              <a:rPr lang="en-GB" dirty="0"/>
              <a:t>Set expectations: intro to bot framework.  </a:t>
            </a:r>
          </a:p>
          <a:p>
            <a:r>
              <a:rPr lang="en-GB" dirty="0"/>
              <a:t>Very quick demo of JUST EAT to show what a bot is</a:t>
            </a:r>
          </a:p>
          <a:p>
            <a:r>
              <a:rPr lang="en-GB" dirty="0"/>
              <a:t>What we are going to cover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4454746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So how do we deliver this ‘layering’?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We use dialog transitions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There’s more , but these are the important ones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72151708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So when you are first starting your conversation, you have a decision to make about which tools you use.  </a:t>
            </a:r>
          </a:p>
          <a:p>
            <a:endParaRPr lang="en-GB" dirty="0"/>
          </a:p>
          <a:p>
            <a:r>
              <a:rPr lang="en-GB" dirty="0"/>
              <a:t>This depends on the type of conversation.</a:t>
            </a:r>
          </a:p>
          <a:p>
            <a:endParaRPr lang="en-GB" dirty="0"/>
          </a:p>
          <a:p>
            <a:r>
              <a:rPr lang="en-GB" dirty="0"/>
              <a:t>I’ve tried to show this in the diagram</a:t>
            </a:r>
          </a:p>
          <a:p>
            <a:endParaRPr lang="en-GB" dirty="0"/>
          </a:p>
          <a:p>
            <a:r>
              <a:rPr lang="en-GB" dirty="0"/>
              <a:t>along the bottom is the amount of effort required to implement.</a:t>
            </a:r>
          </a:p>
          <a:p>
            <a:endParaRPr lang="en-GB" dirty="0"/>
          </a:p>
          <a:p>
            <a:r>
              <a:rPr lang="en-GB" dirty="0"/>
              <a:t>Along the side is the amount of flexibility</a:t>
            </a:r>
          </a:p>
          <a:p>
            <a:endParaRPr lang="en-GB" dirty="0"/>
          </a:p>
          <a:p>
            <a:r>
              <a:rPr lang="en-GB" dirty="0"/>
              <a:t>So basically, </a:t>
            </a:r>
          </a:p>
          <a:p>
            <a:endParaRPr lang="en-GB" dirty="0"/>
          </a:p>
          <a:p>
            <a:r>
              <a:rPr lang="en-GB" dirty="0"/>
              <a:t>if you have a simple bot scenario you are going to be looking at the bottom left</a:t>
            </a:r>
          </a:p>
          <a:p>
            <a:r>
              <a:rPr lang="en-GB" dirty="0"/>
              <a:t>If you have a complex scenario you are going to be looking at the top right</a:t>
            </a:r>
          </a:p>
          <a:p>
            <a:endParaRPr lang="en-GB" dirty="0"/>
          </a:p>
          <a:p>
            <a:r>
              <a:rPr lang="en-GB" dirty="0"/>
              <a:t>We are going to be focussing on Dialogs, which gives you benefits of state management, persistence </a:t>
            </a:r>
            <a:r>
              <a:rPr lang="en-GB" dirty="0" err="1"/>
              <a:t>etc</a:t>
            </a:r>
            <a:r>
              <a:rPr lang="en-GB" dirty="0"/>
              <a:t> while giving you a good level </a:t>
            </a:r>
            <a:r>
              <a:rPr lang="en-GB"/>
              <a:t>of flexibility</a:t>
            </a: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9A8EFE-5EFD-4A43-981A-81E04833C2BC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658069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So how do we deliver this ‘layering’?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We use dialog transitions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There’s more , but these are the important ones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59178590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So how do we deliver this ‘layering’?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We use dialog transitions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There’s more , but these are the important ones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94127775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So how do we deliver this ‘layering’?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We use dialog transitions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There’s more , but these are the important ones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9343507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So how do we deliver this ‘layering’?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We use dialog transitions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There’s more , but these are the important ones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44169570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Introductions and Agenda (2 Mins)</a:t>
            </a:r>
          </a:p>
          <a:p>
            <a:endParaRPr lang="en-GB" dirty="0"/>
          </a:p>
          <a:p>
            <a:r>
              <a:rPr lang="en-GB" dirty="0"/>
              <a:t>Introduce Simon, Gary, James</a:t>
            </a:r>
          </a:p>
          <a:p>
            <a:r>
              <a:rPr lang="en-GB" dirty="0"/>
              <a:t>Set expectations: intro to bot framework.  </a:t>
            </a:r>
          </a:p>
          <a:p>
            <a:r>
              <a:rPr lang="en-GB" dirty="0"/>
              <a:t>Very quick demo of JUST EAT to show what a bot is</a:t>
            </a:r>
          </a:p>
          <a:p>
            <a:r>
              <a:rPr lang="en-GB" dirty="0"/>
              <a:t>What we are going to cover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78248974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Introductions and Agenda (2 Mins)</a:t>
            </a:r>
          </a:p>
          <a:p>
            <a:endParaRPr lang="en-GB" dirty="0"/>
          </a:p>
          <a:p>
            <a:r>
              <a:rPr lang="en-GB" dirty="0"/>
              <a:t>Introduce Simon, Gary, James</a:t>
            </a:r>
          </a:p>
          <a:p>
            <a:r>
              <a:rPr lang="en-GB" dirty="0"/>
              <a:t>Set expectations: intro to bot framework.  </a:t>
            </a:r>
          </a:p>
          <a:p>
            <a:r>
              <a:rPr lang="en-GB" dirty="0"/>
              <a:t>Very quick demo of JUST EAT to show what a bot is</a:t>
            </a:r>
          </a:p>
          <a:p>
            <a:r>
              <a:rPr lang="en-GB" dirty="0"/>
              <a:t>What we are going to cover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79442012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70000"/>
              </a:lnSpc>
            </a:pPr>
            <a:r>
              <a:rPr lang="en-GB" sz="2400" dirty="0"/>
              <a:t>Common requirement for chat bots to surface answers to common questions</a:t>
            </a:r>
          </a:p>
          <a:p>
            <a:pPr>
              <a:lnSpc>
                <a:spcPct val="70000"/>
              </a:lnSpc>
            </a:pPr>
            <a:endParaRPr lang="en-GB" sz="2400" dirty="0"/>
          </a:p>
          <a:p>
            <a:pPr>
              <a:lnSpc>
                <a:spcPct val="70000"/>
              </a:lnSpc>
            </a:pPr>
            <a:r>
              <a:rPr lang="en-GB" sz="2400" dirty="0"/>
              <a:t>QnA Maker Service trains AI to respond to questions in a natural conversational way</a:t>
            </a:r>
          </a:p>
          <a:p>
            <a:pPr>
              <a:lnSpc>
                <a:spcPct val="70000"/>
              </a:lnSpc>
            </a:pPr>
            <a:endParaRPr lang="en-GB" sz="2400" dirty="0"/>
          </a:p>
          <a:p>
            <a:pPr>
              <a:lnSpc>
                <a:spcPct val="70000"/>
              </a:lnSpc>
            </a:pPr>
            <a:r>
              <a:rPr lang="en-GB" sz="2400" dirty="0"/>
              <a:t>Integrates easily with bots built using the Bot Framework – it is just a REST based API</a:t>
            </a:r>
          </a:p>
          <a:p>
            <a:pPr>
              <a:lnSpc>
                <a:spcPct val="70000"/>
              </a:lnSpc>
            </a:pPr>
            <a:endParaRPr lang="en-GB" sz="2400" dirty="0"/>
          </a:p>
          <a:p>
            <a:pPr>
              <a:lnSpc>
                <a:spcPct val="70000"/>
              </a:lnSpc>
            </a:pPr>
            <a:r>
              <a:rPr lang="en-GB" sz="2400" dirty="0"/>
              <a:t>Really easy way to get a bot up and running and start seeing the benefits!</a:t>
            </a:r>
          </a:p>
          <a:p>
            <a:pPr>
              <a:lnSpc>
                <a:spcPct val="70000"/>
              </a:lnSpc>
            </a:pPr>
            <a:endParaRPr lang="en-GB" sz="2400" dirty="0"/>
          </a:p>
          <a:p>
            <a:pPr>
              <a:lnSpc>
                <a:spcPct val="70000"/>
              </a:lnSpc>
            </a:pPr>
            <a:r>
              <a:rPr lang="en-GB" sz="2400" dirty="0"/>
              <a:t>http://qnamaker.ai</a:t>
            </a:r>
          </a:p>
          <a:p>
            <a:pPr lvl="1" fontAlgn="ctr"/>
            <a:endParaRPr lang="en-US" b="1" dirty="0"/>
          </a:p>
          <a:p>
            <a:pPr lvl="1" fontAlgn="ctr"/>
            <a:r>
              <a:rPr lang="en-US" b="1" dirty="0"/>
              <a:t>------------------------------------------------------</a:t>
            </a:r>
          </a:p>
          <a:p>
            <a:pPr lvl="1" fontAlgn="ctr"/>
            <a:endParaRPr lang="en-US" b="1" dirty="0"/>
          </a:p>
          <a:p>
            <a:pPr lvl="1" fontAlgn="ctr"/>
            <a:r>
              <a:rPr lang="en-US" b="1" dirty="0"/>
              <a:t>Brief overview of the QnA maker</a:t>
            </a:r>
            <a:endParaRPr lang="en-US" dirty="0"/>
          </a:p>
          <a:p>
            <a:pPr lvl="1" fontAlgn="ctr"/>
            <a:r>
              <a:rPr lang="en-US" b="1" dirty="0"/>
              <a:t>Sign into qnamaker.ai</a:t>
            </a:r>
            <a:endParaRPr lang="en-US" dirty="0"/>
          </a:p>
          <a:p>
            <a:pPr lvl="1" fontAlgn="ctr"/>
            <a:r>
              <a:rPr lang="en-US" b="1" dirty="0"/>
              <a:t>Create a new service using </a:t>
            </a:r>
            <a:r>
              <a:rPr lang="en-GB" b="1" dirty="0">
                <a:hlinkClick r:id="rId3"/>
              </a:rPr>
              <a:t>https://azure.microsoft.com/en-gb/support/faq/</a:t>
            </a:r>
            <a:endParaRPr lang="en-GB" dirty="0"/>
          </a:p>
          <a:p>
            <a:pPr lvl="1" fontAlgn="ctr"/>
            <a:r>
              <a:rPr lang="en-GB" b="1" dirty="0"/>
              <a:t>Try "</a:t>
            </a:r>
            <a:r>
              <a:rPr lang="en-US" b="1" dirty="0"/>
              <a:t>What does it mean if a service is in preview" -&gt; show that we receive the right answer</a:t>
            </a:r>
            <a:endParaRPr lang="en-GB" dirty="0"/>
          </a:p>
          <a:p>
            <a:pPr lvl="1" fontAlgn="ctr"/>
            <a:r>
              <a:rPr lang="en-US" b="1" dirty="0"/>
              <a:t>Talk about training</a:t>
            </a:r>
            <a:endParaRPr lang="en-US" dirty="0"/>
          </a:p>
          <a:p>
            <a:pPr lvl="2" fontAlgn="ctr"/>
            <a:r>
              <a:rPr lang="en-US" b="1" dirty="0"/>
              <a:t>Try "How do I raise a support request?" -&gt; We get an answer but not the right one. Let's type "How do I submit a support request?" -&gt; Get the right answer and add "How do I raise a support ticket?" as alternative phrase and re-train</a:t>
            </a:r>
            <a:endParaRPr lang="en-US" dirty="0"/>
          </a:p>
          <a:p>
            <a:pPr lvl="2" fontAlgn="ctr"/>
            <a:r>
              <a:rPr lang="en-US" b="1" dirty="0"/>
              <a:t>Now try "How do I create a ticket with support?" -&gt; get the right answer</a:t>
            </a:r>
            <a:endParaRPr lang="en-US" dirty="0"/>
          </a:p>
          <a:p>
            <a:pPr lvl="1" fontAlgn="ctr"/>
            <a:r>
              <a:rPr lang="en-US" b="1" dirty="0"/>
              <a:t>Publish the service</a:t>
            </a:r>
            <a:endParaRPr lang="en-US" dirty="0"/>
          </a:p>
          <a:p>
            <a:pPr lvl="1" fontAlgn="ctr"/>
            <a:r>
              <a:rPr lang="en-US" b="1" dirty="0"/>
              <a:t>Switch to bot demo in VS and show how we are calling our QnA Maker service and demo the bot</a:t>
            </a:r>
            <a:endParaRPr lang="en-US" dirty="0"/>
          </a:p>
          <a:p>
            <a:pPr lvl="1" fontAlgn="ctr"/>
            <a:r>
              <a:rPr lang="en-US" b="1" dirty="0"/>
              <a:t>Maybe show my </a:t>
            </a:r>
            <a:r>
              <a:rPr lang="en-US" b="1" dirty="0" err="1"/>
              <a:t>QnAMakerDialog</a:t>
            </a:r>
            <a:r>
              <a:rPr lang="en-US" b="1" dirty="0"/>
              <a:t> available on </a:t>
            </a:r>
            <a:r>
              <a:rPr lang="en-US" b="1" dirty="0" err="1"/>
              <a:t>NuGet</a:t>
            </a:r>
            <a:r>
              <a:rPr lang="en-US" b="1" dirty="0"/>
              <a:t>??? </a:t>
            </a:r>
            <a:r>
              <a:rPr lang="en-US" b="1" dirty="0">
                <a:solidFill>
                  <a:srgbClr val="FF0000"/>
                </a:solidFill>
              </a:rPr>
              <a:t>YES</a:t>
            </a:r>
            <a:endParaRPr lang="en-US" dirty="0">
              <a:solidFill>
                <a:srgbClr val="FF0000"/>
              </a:solidFill>
            </a:endParaRP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9C3A12-1E0F-412B-B376-8089A55D946C}" type="slidenum">
              <a:rPr kumimoji="0" lang="uk-UA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uk-UA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655419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Introductions and Agenda (2 Mins)</a:t>
            </a:r>
          </a:p>
          <a:p>
            <a:endParaRPr lang="en-GB" dirty="0"/>
          </a:p>
          <a:p>
            <a:r>
              <a:rPr lang="en-GB" dirty="0"/>
              <a:t>Introduce Simon, Gary, James</a:t>
            </a:r>
          </a:p>
          <a:p>
            <a:r>
              <a:rPr lang="en-GB" dirty="0"/>
              <a:t>Set expectations: intro to bot framework.  </a:t>
            </a:r>
          </a:p>
          <a:p>
            <a:r>
              <a:rPr lang="en-GB" dirty="0"/>
              <a:t>Very quick demo of JUST EAT to show what a bot is</a:t>
            </a:r>
          </a:p>
          <a:p>
            <a:r>
              <a:rPr lang="en-GB" dirty="0"/>
              <a:t>What we are going to cover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20735199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Introductions and Agenda (2 Mins)</a:t>
            </a:r>
          </a:p>
          <a:p>
            <a:endParaRPr lang="en-GB" dirty="0"/>
          </a:p>
          <a:p>
            <a:r>
              <a:rPr lang="en-GB" dirty="0"/>
              <a:t>Introduce Simon, Gary, James</a:t>
            </a:r>
          </a:p>
          <a:p>
            <a:r>
              <a:rPr lang="en-GB" dirty="0"/>
              <a:t>Set expectations: intro to bot framework.  </a:t>
            </a:r>
          </a:p>
          <a:p>
            <a:r>
              <a:rPr lang="en-GB" dirty="0"/>
              <a:t>Very quick demo of JUST EAT to show what a bot is</a:t>
            </a:r>
          </a:p>
          <a:p>
            <a:r>
              <a:rPr lang="en-GB" dirty="0"/>
              <a:t>What we are going to cover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1711083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Introductions and Agenda (2 Mins)</a:t>
            </a:r>
          </a:p>
          <a:p>
            <a:endParaRPr lang="en-GB" dirty="0"/>
          </a:p>
          <a:p>
            <a:r>
              <a:rPr lang="en-GB" dirty="0"/>
              <a:t>Introduce Simon, Gary, James</a:t>
            </a:r>
          </a:p>
          <a:p>
            <a:r>
              <a:rPr lang="en-GB" dirty="0"/>
              <a:t>Set expectations: intro to bot framework.  </a:t>
            </a:r>
          </a:p>
          <a:p>
            <a:r>
              <a:rPr lang="en-GB" dirty="0"/>
              <a:t>Very quick demo of JUST EAT to show what a bot is</a:t>
            </a:r>
          </a:p>
          <a:p>
            <a:r>
              <a:rPr lang="en-GB" dirty="0"/>
              <a:t>What we are going to cover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82047823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Introductions and Agenda (2 Mins)</a:t>
            </a:r>
          </a:p>
          <a:p>
            <a:endParaRPr lang="en-GB" dirty="0"/>
          </a:p>
          <a:p>
            <a:r>
              <a:rPr lang="en-GB" dirty="0"/>
              <a:t>Introduce Simon, Gary, James</a:t>
            </a:r>
          </a:p>
          <a:p>
            <a:r>
              <a:rPr lang="en-GB" dirty="0"/>
              <a:t>Set expectations: intro to bot framework.  </a:t>
            </a:r>
          </a:p>
          <a:p>
            <a:r>
              <a:rPr lang="en-GB" dirty="0"/>
              <a:t>Very quick demo of JUST EAT to show what a bot is</a:t>
            </a:r>
          </a:p>
          <a:p>
            <a:r>
              <a:rPr lang="en-GB" dirty="0"/>
              <a:t>What we are going to cover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86840561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There’s more , but these are the important ones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96894274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There’s more , but these are the important ones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90322393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 algn="l"/>
            <a:r>
              <a:rPr lang="en-GB" sz="32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Portal</a:t>
            </a:r>
          </a:p>
          <a:p>
            <a:pPr lvl="1" algn="l"/>
            <a:r>
              <a:rPr lang="en-GB" sz="32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Used to define intents and entities, and to train the model</a:t>
            </a:r>
          </a:p>
          <a:p>
            <a:pPr lvl="1" algn="l"/>
            <a:endParaRPr lang="en-GB" sz="32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lvl="1" algn="l"/>
            <a:r>
              <a:rPr lang="en-GB" sz="3200" dirty="0" err="1">
                <a:latin typeface="Segoe UI Semibold" panose="020B0702040204020203" pitchFamily="34" charset="0"/>
                <a:cs typeface="Segoe UI Semibold" panose="020B0702040204020203" pitchFamily="34" charset="0"/>
              </a:rPr>
              <a:t>Api</a:t>
            </a:r>
            <a:endParaRPr lang="en-GB" sz="32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lvl="1" algn="l"/>
            <a:r>
              <a:rPr lang="en-GB" sz="32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Used to consume the model, i.e. understand the intent of sentences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1561642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So how do we deliver this ‘layering’?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We use dialog transitions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There’s more , but these are the important ones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17946122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Introductions and Agenda (2 Mins)</a:t>
            </a:r>
          </a:p>
          <a:p>
            <a:endParaRPr lang="en-GB" dirty="0"/>
          </a:p>
          <a:p>
            <a:r>
              <a:rPr lang="en-GB" dirty="0"/>
              <a:t>Introduce Simon, Gary, James</a:t>
            </a:r>
          </a:p>
          <a:p>
            <a:r>
              <a:rPr lang="en-GB" dirty="0"/>
              <a:t>Set expectations: intro to bot framework.  </a:t>
            </a:r>
          </a:p>
          <a:p>
            <a:r>
              <a:rPr lang="en-GB" dirty="0"/>
              <a:t>Very quick demo of JUST EAT to show what a bot is</a:t>
            </a:r>
          </a:p>
          <a:p>
            <a:r>
              <a:rPr lang="en-GB" dirty="0"/>
              <a:t>What we are going to cover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58026853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There’s more , but these are the important ones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63504823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Introductions and Agenda (2 Mins)</a:t>
            </a:r>
          </a:p>
          <a:p>
            <a:endParaRPr lang="en-GB" dirty="0"/>
          </a:p>
          <a:p>
            <a:r>
              <a:rPr lang="en-GB" dirty="0"/>
              <a:t>Introduce Simon, Gary, James</a:t>
            </a:r>
          </a:p>
          <a:p>
            <a:r>
              <a:rPr lang="en-GB" dirty="0"/>
              <a:t>Set expectations: intro to bot framework.  </a:t>
            </a:r>
          </a:p>
          <a:p>
            <a:r>
              <a:rPr lang="en-GB" dirty="0"/>
              <a:t>Very quick demo of JUST EAT to show what a bot is</a:t>
            </a:r>
          </a:p>
          <a:p>
            <a:r>
              <a:rPr lang="en-GB" dirty="0"/>
              <a:t>What we are going to cover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24925592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Introductions and Agenda (2 Mins)</a:t>
            </a:r>
          </a:p>
          <a:p>
            <a:endParaRPr lang="en-GB" dirty="0"/>
          </a:p>
          <a:p>
            <a:r>
              <a:rPr lang="en-GB" dirty="0"/>
              <a:t>Introduce Simon, Gary, James</a:t>
            </a:r>
          </a:p>
          <a:p>
            <a:r>
              <a:rPr lang="en-GB" dirty="0"/>
              <a:t>Set expectations: intro to bot framework.  </a:t>
            </a:r>
          </a:p>
          <a:p>
            <a:r>
              <a:rPr lang="en-GB" dirty="0"/>
              <a:t>Very quick demo of JUST EAT to show what a bot is</a:t>
            </a:r>
          </a:p>
          <a:p>
            <a:r>
              <a:rPr lang="en-GB" dirty="0"/>
              <a:t>What we are going to cover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0441717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There’s more , but these are the important ones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80707816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There’s more , but these are the important ones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6073296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There’s more , but these are the important ones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21383684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Introductions and Agenda (2 Mins)</a:t>
            </a:r>
          </a:p>
          <a:p>
            <a:endParaRPr lang="en-GB" dirty="0"/>
          </a:p>
          <a:p>
            <a:r>
              <a:rPr lang="en-GB" dirty="0"/>
              <a:t>Introduce Simon, Gary, James</a:t>
            </a:r>
          </a:p>
          <a:p>
            <a:r>
              <a:rPr lang="en-GB" dirty="0"/>
              <a:t>Set expectations: intro to bot framework.  </a:t>
            </a:r>
          </a:p>
          <a:p>
            <a:r>
              <a:rPr lang="en-GB" dirty="0"/>
              <a:t>Very quick demo of JUST EAT to show what a bot is</a:t>
            </a:r>
          </a:p>
          <a:p>
            <a:r>
              <a:rPr lang="en-GB" dirty="0"/>
              <a:t>What we are going to cover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63681020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t>Microsoft Build 2017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82315" marR="0" lvl="0" indent="0" algn="l" defTabSz="905324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7/19/2018 12:42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3045511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t>Microsoft Build 2017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82315" marR="0" lvl="0" indent="0" algn="l" defTabSz="905324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7/19/2018 12:42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598261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Helpful to understand what a chatbot actually is because the term bot is quite overloaded</a:t>
            </a:r>
          </a:p>
          <a:p>
            <a:endParaRPr lang="en-GB" dirty="0"/>
          </a:p>
          <a:p>
            <a:r>
              <a:rPr lang="en-GB" dirty="0"/>
              <a:t>So by way of example you will see that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54105628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There’s more , but these are the important ones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52414834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Introductions and Agenda (2 Mins)</a:t>
            </a:r>
          </a:p>
          <a:p>
            <a:endParaRPr lang="en-GB" dirty="0"/>
          </a:p>
          <a:p>
            <a:r>
              <a:rPr lang="en-GB" dirty="0"/>
              <a:t>Introduce Simon, Gary, James</a:t>
            </a:r>
          </a:p>
          <a:p>
            <a:r>
              <a:rPr lang="en-GB" dirty="0"/>
              <a:t>Set expectations: intro to bot framework.  </a:t>
            </a:r>
          </a:p>
          <a:p>
            <a:r>
              <a:rPr lang="en-GB" dirty="0"/>
              <a:t>Very quick demo of JUST EAT to show what a bot is</a:t>
            </a:r>
          </a:p>
          <a:p>
            <a:r>
              <a:rPr lang="en-GB" dirty="0"/>
              <a:t>What we are going to cover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44919313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Introductions and Agenda (2 Mins)</a:t>
            </a:r>
          </a:p>
          <a:p>
            <a:endParaRPr lang="en-GB" dirty="0"/>
          </a:p>
          <a:p>
            <a:r>
              <a:rPr lang="en-GB" dirty="0"/>
              <a:t>Introduce Simon, Gary, James</a:t>
            </a:r>
          </a:p>
          <a:p>
            <a:r>
              <a:rPr lang="en-GB" dirty="0"/>
              <a:t>Set expectations: intro to bot framework.  </a:t>
            </a:r>
          </a:p>
          <a:p>
            <a:r>
              <a:rPr lang="en-GB" dirty="0"/>
              <a:t>Very quick demo of JUST EAT to show what a bot is</a:t>
            </a:r>
          </a:p>
          <a:p>
            <a:r>
              <a:rPr lang="en-GB" dirty="0"/>
              <a:t>What we are going to cover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39909312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There’s more , but these are the important ones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59179672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03114407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Introductions and Agenda (2 Mins)</a:t>
            </a:r>
          </a:p>
          <a:p>
            <a:endParaRPr lang="en-GB" dirty="0"/>
          </a:p>
          <a:p>
            <a:r>
              <a:rPr lang="en-GB" dirty="0"/>
              <a:t>Introduce Simon, Gary, James</a:t>
            </a:r>
          </a:p>
          <a:p>
            <a:r>
              <a:rPr lang="en-GB" dirty="0"/>
              <a:t>Set expectations: intro to bot framework.  </a:t>
            </a:r>
          </a:p>
          <a:p>
            <a:r>
              <a:rPr lang="en-GB" dirty="0"/>
              <a:t>Very quick demo of JUST EAT to show what a bot is</a:t>
            </a:r>
          </a:p>
          <a:p>
            <a:r>
              <a:rPr lang="en-GB" dirty="0"/>
              <a:t>What we are going to cover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02900161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There’s more , but these are the important ones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15391042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Introductions and Agenda (2 Mins)</a:t>
            </a:r>
          </a:p>
          <a:p>
            <a:endParaRPr lang="en-GB" dirty="0"/>
          </a:p>
          <a:p>
            <a:r>
              <a:rPr lang="en-GB" dirty="0"/>
              <a:t>Introduce Simon, Gary, James</a:t>
            </a:r>
          </a:p>
          <a:p>
            <a:r>
              <a:rPr lang="en-GB" dirty="0"/>
              <a:t>Set expectations: intro to bot framework.  </a:t>
            </a:r>
          </a:p>
          <a:p>
            <a:r>
              <a:rPr lang="en-GB" dirty="0"/>
              <a:t>Very quick demo of JUST EAT to show what a bot is</a:t>
            </a:r>
          </a:p>
          <a:p>
            <a:r>
              <a:rPr lang="en-GB" dirty="0"/>
              <a:t>What we are going to cover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5663416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 am calling a bot, a software application that is delivered over messaging applications</a:t>
            </a:r>
          </a:p>
          <a:p>
            <a:endParaRPr lang="en-GB" dirty="0"/>
          </a:p>
          <a:p>
            <a:r>
              <a:rPr lang="en-GB" dirty="0"/>
              <a:t>This may use a conversational interface, or command and control</a:t>
            </a:r>
          </a:p>
          <a:p>
            <a:endParaRPr lang="en-GB" dirty="0"/>
          </a:p>
          <a:p>
            <a:r>
              <a:rPr lang="en-GB" dirty="0"/>
              <a:t>This example is </a:t>
            </a:r>
            <a:r>
              <a:rPr lang="en-GB" dirty="0" err="1"/>
              <a:t>skyscanner</a:t>
            </a:r>
            <a:r>
              <a:rPr lang="en-GB" dirty="0"/>
              <a:t>, it lets you find out about flights without installing any software</a:t>
            </a:r>
          </a:p>
          <a:p>
            <a:endParaRPr lang="en-GB" dirty="0"/>
          </a:p>
          <a:p>
            <a:r>
              <a:rPr lang="en-GB" dirty="0"/>
              <a:t>It’s a nice natural—in this case conversational– interface</a:t>
            </a:r>
          </a:p>
          <a:p>
            <a:endParaRPr lang="en-GB" dirty="0"/>
          </a:p>
          <a:p>
            <a:r>
              <a:rPr lang="en-GB" dirty="0"/>
              <a:t>That has a really low barrier to entry.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EBC50C-69C8-49E7-B2DD-7B5FE1767E59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912076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But also consider less conventional applications “accessible through email” as bots as well</a:t>
            </a:r>
          </a:p>
          <a:p>
            <a:endParaRPr lang="en-GB" dirty="0"/>
          </a:p>
          <a:p>
            <a:r>
              <a:rPr lang="en-GB" b="1" dirty="0"/>
              <a:t>x.ai</a:t>
            </a:r>
            <a:r>
              <a:rPr lang="en-GB" dirty="0"/>
              <a:t> is a popular scheduling assistant, that can help avoid scheduling ping pong between meeting participants.  Microsoft have a similar email scheduling bot </a:t>
            </a:r>
            <a:r>
              <a:rPr lang="en-GB" b="1" dirty="0" err="1"/>
              <a:t>calendar.help</a:t>
            </a:r>
            <a:endParaRPr lang="en-GB" b="1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EBC50C-69C8-49E7-B2DD-7B5FE1767E59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0391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That was a quick definition of a bot, so lets talk about why they have become popular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57797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the big selling point is distribution.</a:t>
            </a:r>
          </a:p>
          <a:p>
            <a:br>
              <a:rPr lang="en-US" dirty="0"/>
            </a:br>
            <a:r>
              <a:rPr lang="en-US" dirty="0"/>
              <a:t>Everyone has a device on them.  People are addicted to their phones, and particularly messenger apps.</a:t>
            </a:r>
          </a:p>
          <a:p>
            <a:endParaRPr lang="en-US" dirty="0"/>
          </a:p>
          <a:p>
            <a:r>
              <a:rPr lang="en-US" dirty="0"/>
              <a:t>Chatbots take advantage of this by using messenger apps and virtual assistants to reach users where they are already active.</a:t>
            </a:r>
          </a:p>
          <a:p>
            <a:endParaRPr lang="en-US" dirty="0"/>
          </a:p>
          <a:p>
            <a:r>
              <a:rPr lang="en-US" dirty="0"/>
              <a:t>Take a look at your phone home screen. Count how many messaging/assistant apps you have on there.  Count things like email too because you have seen that chatbots can be delivered across all these channels.</a:t>
            </a:r>
          </a:p>
          <a:p>
            <a:endParaRPr lang="en-US" dirty="0"/>
          </a:p>
          <a:p>
            <a:r>
              <a:rPr lang="en-US" dirty="0"/>
              <a:t>It’s a really compelling distribution story and I think it is the number one reason for chatbot hype.</a:t>
            </a:r>
          </a:p>
          <a:p>
            <a:endParaRPr lang="en-US" dirty="0"/>
          </a:p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932126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6C2DB-D87F-499A-AB71-48CD17E14DC8}" type="datetimeFigureOut">
              <a:rPr lang="en-GB" smtClean="0"/>
              <a:t>19/07/2018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9D302-7009-4C32-9929-C34F0F5F6D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72066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6C2DB-D87F-499A-AB71-48CD17E14DC8}" type="datetimeFigureOut">
              <a:rPr lang="en-GB" smtClean="0"/>
              <a:t>19/07/2018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9D302-7009-4C32-9929-C34F0F5F6D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37170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6C2DB-D87F-499A-AB71-48CD17E14DC8}" type="datetimeFigureOut">
              <a:rPr lang="en-GB" smtClean="0"/>
              <a:t>19/07/2018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9D302-7009-4C32-9929-C34F0F5F6D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1957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04178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3877273"/>
            <a:ext cx="6273418" cy="1794661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6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75840"/>
            <a:ext cx="8067760" cy="1801436"/>
          </a:xfrm>
          <a:noFill/>
        </p:spPr>
        <p:txBody>
          <a:bodyPr lIns="146304" tIns="91440" rIns="146304" bIns="91440" anchor="t" anchorCtr="0"/>
          <a:lstStyle>
            <a:lvl1pPr>
              <a:defRPr sz="5293" spc="-98" baseline="0">
                <a:gradFill>
                  <a:gsLst>
                    <a:gs pos="3333">
                      <a:schemeClr val="tx2"/>
                    </a:gs>
                    <a:gs pos="3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48526" y="6041180"/>
            <a:ext cx="1613565" cy="346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771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1" y="1189179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54" indent="0">
              <a:buNone/>
              <a:defRPr/>
            </a:lvl3pPr>
            <a:lvl4pPr marL="448107" indent="0">
              <a:buNone/>
              <a:defRPr/>
            </a:lvl4pPr>
            <a:lvl5pPr marL="672161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2792514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1" y="1189179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54" indent="0">
              <a:buNone/>
              <a:defRPr/>
            </a:lvl3pPr>
            <a:lvl4pPr marL="448107" indent="0">
              <a:buNone/>
              <a:defRPr/>
            </a:lvl4pPr>
            <a:lvl5pPr marL="672161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0247574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9"/>
            <a:ext cx="11653523" cy="1985641"/>
          </a:xfrm>
        </p:spPr>
        <p:txBody>
          <a:bodyPr>
            <a:spAutoFit/>
          </a:bodyPr>
          <a:lstStyle>
            <a:lvl1pPr>
              <a:defRPr sz="3528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83773356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9"/>
            <a:ext cx="11653523" cy="1985641"/>
          </a:xfrm>
        </p:spPr>
        <p:txBody>
          <a:bodyPr>
            <a:spAutoFit/>
          </a:bodyPr>
          <a:lstStyle>
            <a:lvl1pPr>
              <a:defRPr sz="3528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23847750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3" y="1189176"/>
            <a:ext cx="5378548" cy="2420188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8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420188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8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1717272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3" y="1189176"/>
            <a:ext cx="5378548" cy="2420188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8"/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420188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8"/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815072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6C2DB-D87F-499A-AB71-48CD17E14DC8}" type="datetimeFigureOut">
              <a:rPr lang="en-GB" smtClean="0"/>
              <a:t>19/07/2018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9D302-7009-4C32-9929-C34F0F5F6D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174578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3" y="1189176"/>
            <a:ext cx="5378548" cy="2377940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377940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3848722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3" y="1189176"/>
            <a:ext cx="5378548" cy="2377940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6"/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377940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6"/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6581816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75244258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2697988"/>
          </a:xfrm>
          <a:noFill/>
        </p:spPr>
        <p:txBody>
          <a:bodyPr tIns="91440" bIns="91440" anchor="t" anchorCtr="0"/>
          <a:lstStyle>
            <a:lvl1pPr>
              <a:defRPr sz="7056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2" y="3877279"/>
            <a:ext cx="9860674" cy="1793881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3528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6054882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2697988"/>
          </a:xfrm>
          <a:noFill/>
        </p:spPr>
        <p:txBody>
          <a:bodyPr tIns="91440" bIns="91440" anchor="t" anchorCtr="0"/>
          <a:lstStyle>
            <a:lvl1pPr>
              <a:defRPr lang="en-US" sz="7056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2406698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2084174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5037042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 Accent Color 1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2084174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90452">
                      <a:schemeClr val="bg2"/>
                    </a:gs>
                    <a:gs pos="77000">
                      <a:schemeClr val="bg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411009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2084174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8184199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2084174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0578975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62204139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6C2DB-D87F-499A-AB71-48CD17E14DC8}" type="datetimeFigureOut">
              <a:rPr lang="en-GB" smtClean="0"/>
              <a:t>19/07/2018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9D302-7009-4C32-9929-C34F0F5F6D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470590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458805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750673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70929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5" tIns="45715" rIns="45715" bIns="4571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4"/>
            <a:ext cx="11653522" cy="1956973"/>
          </a:xfrm>
        </p:spPr>
        <p:txBody>
          <a:bodyPr/>
          <a:lstStyle>
            <a:lvl1pPr marL="0" indent="0">
              <a:buNone/>
              <a:defRPr sz="3234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661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2979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36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094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7603280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42" y="6170061"/>
            <a:ext cx="11623331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59" tIns="143407" rIns="179259" bIns="143407" numCol="1" anchor="t" anchorCtr="0" compatLnSpc="1">
            <a:prstTxWarp prst="textNoShape">
              <a:avLst/>
            </a:prstTxWarp>
            <a:spAutoFit/>
          </a:bodyPr>
          <a:lstStyle/>
          <a:p>
            <a:pPr defTabSz="913748" eaLnBrk="0" hangingPunct="0"/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</a:t>
            </a:r>
            <a:r>
              <a:rPr lang="en-US" sz="686" baseline="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 Copyright</a:t>
            </a:r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 Microsoft Corporation. All rights reserved. 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0202" y="3083653"/>
            <a:ext cx="3223861" cy="690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069498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41" y="1189178"/>
            <a:ext cx="11653523" cy="2396047"/>
          </a:xfrm>
          <a:prstGeom prst="rect">
            <a:avLst/>
          </a:prstGeom>
        </p:spPr>
        <p:txBody>
          <a:bodyPr/>
          <a:lstStyle>
            <a:lvl1pPr marL="284735" indent="-284735">
              <a:buClr>
                <a:schemeClr val="tx1"/>
              </a:buClr>
              <a:buSzPct val="90000"/>
              <a:buFont typeface="Arial" pitchFamily="34" charset="0"/>
              <a:buChar char="•"/>
              <a:defRPr sz="3528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134" indent="-275401">
              <a:buClr>
                <a:schemeClr val="tx1"/>
              </a:buClr>
              <a:buSzPct val="90000"/>
              <a:buFont typeface="Arial" pitchFamily="34" charset="0"/>
              <a:buChar char="•"/>
              <a:defRPr sz="3136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4869" indent="-284735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8923" indent="-224054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2976" indent="-224054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3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6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48146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-T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269240" y="2980725"/>
            <a:ext cx="4482315" cy="896551"/>
          </a:xfrm>
        </p:spPr>
        <p:txBody>
          <a:bodyPr lIns="182880" rIns="91440" anchor="ctr">
            <a:noAutofit/>
          </a:bodyPr>
          <a:lstStyle>
            <a:lvl1pPr marL="0" indent="0">
              <a:buNone/>
              <a:defRPr sz="5294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 hasCustomPrompt="1"/>
          </p:nvPr>
        </p:nvSpPr>
        <p:spPr>
          <a:xfrm>
            <a:off x="4765416" y="0"/>
            <a:ext cx="7426585" cy="6858000"/>
          </a:xfrm>
          <a:solidFill>
            <a:schemeClr val="accent2"/>
          </a:solidFill>
        </p:spPr>
        <p:txBody>
          <a:bodyPr lIns="274320" rIns="274320" anchor="ctr">
            <a:noAutofit/>
          </a:bodyPr>
          <a:lstStyle>
            <a:lvl1pPr marL="0" indent="0">
              <a:buNone/>
              <a:defRPr sz="2353" baseline="0"/>
            </a:lvl1pPr>
          </a:lstStyle>
          <a:p>
            <a:pPr lvl="0"/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1554410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_T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141175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65"/>
          </a:p>
        </p:txBody>
      </p:sp>
    </p:spTree>
    <p:extLst>
      <p:ext uri="{BB962C8B-B14F-4D97-AF65-F5344CB8AC3E}">
        <p14:creationId xmlns:p14="http://schemas.microsoft.com/office/powerpoint/2010/main" val="3721006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Teal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999064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Blu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11132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6C2DB-D87F-499A-AB71-48CD17E14DC8}" type="datetimeFigureOut">
              <a:rPr lang="en-GB" smtClean="0"/>
              <a:t>19/07/2018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9D302-7009-4C32-9929-C34F0F5F6D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517012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Dark Gray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4046696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Option 1_Photo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http://umad.com/img/2015/8/light-gradient-wallpaper-414-463-hd-wallpapers.jpg"/>
          <p:cNvPicPr>
            <a:picLocks noChangeAspect="1" noChangeArrowheads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500" r="12500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1954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9636414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Blank_charco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56825681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939C40-7ED1-4034-947E-783F823E1E1B}" type="datetimeFigureOut">
              <a:rPr lang="en-US" smtClean="0"/>
              <a:t>7/19/2018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1138F-B955-46B1-93CD-63A17045C8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18995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_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39" y="365781"/>
            <a:ext cx="11653523" cy="132459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69240" y="6356803"/>
            <a:ext cx="2742188" cy="364224"/>
          </a:xfrm>
        </p:spPr>
        <p:txBody>
          <a:bodyPr/>
          <a:lstStyle/>
          <a:p>
            <a:fld id="{98DE02BA-56F8-450C-830E-2388E79777B6}" type="datetimeFigureOut">
              <a:rPr lang="en-US" smtClean="0"/>
              <a:t>7/19/2018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80574" y="6356803"/>
            <a:ext cx="2742188" cy="364224"/>
          </a:xfrm>
        </p:spPr>
        <p:txBody>
          <a:bodyPr/>
          <a:lstStyle/>
          <a:p>
            <a:fld id="{A74A6A86-2AAF-4694-9CCA-05FE93E7F5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27170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_Acc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6327381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b="0" spc="147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12865270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b="0" spc="147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21748280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259138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6C2DB-D87F-499A-AB71-48CD17E14DC8}" type="datetimeFigureOut">
              <a:rPr lang="en-GB" smtClean="0"/>
              <a:t>19/07/2018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9D302-7009-4C32-9929-C34F0F5F6D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682269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FULL BACKGROUND IMAG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542921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flip dir="r"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6C2DB-D87F-499A-AB71-48CD17E14DC8}" type="datetimeFigureOut">
              <a:rPr lang="en-GB" smtClean="0"/>
              <a:t>19/07/2018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9D302-7009-4C32-9929-C34F0F5F6D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13783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6C2DB-D87F-499A-AB71-48CD17E14DC8}" type="datetimeFigureOut">
              <a:rPr lang="en-GB" smtClean="0"/>
              <a:t>19/07/2018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9D302-7009-4C32-9929-C34F0F5F6D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44215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6C2DB-D87F-499A-AB71-48CD17E14DC8}" type="datetimeFigureOut">
              <a:rPr lang="en-GB" smtClean="0"/>
              <a:t>19/07/2018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9D302-7009-4C32-9929-C34F0F5F6D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9427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6C2DB-D87F-499A-AB71-48CD17E14DC8}" type="datetimeFigureOut">
              <a:rPr lang="en-GB" smtClean="0"/>
              <a:t>19/07/2018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9D302-7009-4C32-9929-C34F0F5F6D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09109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6C2DB-D87F-499A-AB71-48CD17E14DC8}" type="datetimeFigureOut">
              <a:rPr lang="en-GB" smtClean="0"/>
              <a:t>19/07/2018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9D302-7009-4C32-9929-C34F0F5F6D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01431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1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15.xml"/><Relationship Id="rId21" Type="http://schemas.openxmlformats.org/officeDocument/2006/relationships/slideLayout" Target="../slideLayouts/slideLayout33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9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20" Type="http://schemas.openxmlformats.org/officeDocument/2006/relationships/slideLayout" Target="../slideLayouts/slideLayout32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24" Type="http://schemas.openxmlformats.org/officeDocument/2006/relationships/theme" Target="../theme/theme2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23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22.xml"/><Relationship Id="rId19" Type="http://schemas.openxmlformats.org/officeDocument/2006/relationships/slideLayout" Target="../slideLayouts/slideLayout31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Relationship Id="rId22" Type="http://schemas.openxmlformats.org/officeDocument/2006/relationships/slideLayout" Target="../slideLayouts/slideLayout34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48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7.xml"/><Relationship Id="rId17" Type="http://schemas.openxmlformats.org/officeDocument/2006/relationships/theme" Target="../theme/theme3.xml"/><Relationship Id="rId2" Type="http://schemas.openxmlformats.org/officeDocument/2006/relationships/slideLayout" Target="../slideLayouts/slideLayout37.xml"/><Relationship Id="rId16" Type="http://schemas.openxmlformats.org/officeDocument/2006/relationships/slideLayout" Target="../slideLayouts/slideLayout51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5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Relationship Id="rId14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F6C2DB-D87F-499A-AB71-48CD17E14DC8}" type="datetimeFigureOut">
              <a:rPr lang="en-GB" smtClean="0"/>
              <a:t>19/07/2018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C9D302-7009-4C32-9929-C34F0F5F6D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57681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70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3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3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5"/>
          <a:stretch>
            <a:fillRect/>
          </a:stretch>
        </p:blipFill>
        <p:spPr>
          <a:xfrm rot="5400000">
            <a:off x="9208748" y="2991035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3870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</p:sldLayoutIdLst>
  <p:transition>
    <p:fade/>
  </p:transition>
  <p:txStyles>
    <p:titleStyle>
      <a:lvl1pPr algn="l" defTabSz="914192" rtl="0" eaLnBrk="1" latinLnBrk="0" hangingPunct="1">
        <a:lnSpc>
          <a:spcPct val="90000"/>
        </a:lnSpc>
        <a:spcBef>
          <a:spcPct val="0"/>
        </a:spcBef>
        <a:buNone/>
        <a:defRPr lang="en-US" sz="4704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080" marR="0" indent="-33608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581" marR="0" indent="-23650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187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241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294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026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123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219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5315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09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192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28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383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479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257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9967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676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91">
          <p15:clr>
            <a:srgbClr val="5ACBF0"/>
          </p15:clr>
        </p15:guide>
        <p15:guide id="2" pos="176">
          <p15:clr>
            <a:srgbClr val="5ACBF0"/>
          </p15:clr>
        </p15:guide>
        <p15:guide id="3" pos="764">
          <p15:clr>
            <a:srgbClr val="5ACBF0"/>
          </p15:clr>
        </p15:guide>
        <p15:guide id="4" pos="1352">
          <p15:clr>
            <a:srgbClr val="5ACBF0"/>
          </p15:clr>
        </p15:guide>
        <p15:guide id="5" pos="1939">
          <p15:clr>
            <a:srgbClr val="5ACBF0"/>
          </p15:clr>
        </p15:guide>
        <p15:guide id="6" pos="2527">
          <p15:clr>
            <a:srgbClr val="5ACBF0"/>
          </p15:clr>
        </p15:guide>
        <p15:guide id="7" pos="3114">
          <p15:clr>
            <a:srgbClr val="5ACBF0"/>
          </p15:clr>
        </p15:guide>
        <p15:guide id="8" pos="3702">
          <p15:clr>
            <a:srgbClr val="5ACBF0"/>
          </p15:clr>
        </p15:guide>
        <p15:guide id="9" pos="4289">
          <p15:clr>
            <a:srgbClr val="5ACBF0"/>
          </p15:clr>
        </p15:guide>
        <p15:guide id="10" pos="4877">
          <p15:clr>
            <a:srgbClr val="5ACBF0"/>
          </p15:clr>
        </p15:guide>
        <p15:guide id="11" pos="5464">
          <p15:clr>
            <a:srgbClr val="5ACBF0"/>
          </p15:clr>
        </p15:guide>
        <p15:guide id="12" pos="6052">
          <p15:clr>
            <a:srgbClr val="5ACBF0"/>
          </p15:clr>
        </p15:guide>
        <p15:guide id="13" pos="6640">
          <p15:clr>
            <a:srgbClr val="5ACBF0"/>
          </p15:clr>
        </p15:guide>
        <p15:guide id="14" pos="7227">
          <p15:clr>
            <a:srgbClr val="5ACBF0"/>
          </p15:clr>
        </p15:guide>
        <p15:guide id="15" pos="7815">
          <p15:clr>
            <a:srgbClr val="5ACBF0"/>
          </p15:clr>
        </p15:guide>
        <p15:guide id="16" pos="294">
          <p15:clr>
            <a:srgbClr val="C35EA4"/>
          </p15:clr>
        </p15:guide>
        <p15:guide id="17" pos="7697">
          <p15:clr>
            <a:srgbClr val="C35EA4"/>
          </p15:clr>
        </p15:guide>
        <p15:guide id="18" orient="horz" pos="778">
          <p15:clr>
            <a:srgbClr val="5ACBF0"/>
          </p15:clr>
        </p15:guide>
        <p15:guide id="19" orient="horz" pos="1366">
          <p15:clr>
            <a:srgbClr val="5ACBF0"/>
          </p15:clr>
        </p15:guide>
        <p15:guide id="20" orient="horz" pos="1953">
          <p15:clr>
            <a:srgbClr val="5ACBF0"/>
          </p15:clr>
        </p15:guide>
        <p15:guide id="21" orient="horz" pos="2541">
          <p15:clr>
            <a:srgbClr val="5ACBF0"/>
          </p15:clr>
        </p15:guide>
        <p15:guide id="22" orient="horz" pos="3128">
          <p15:clr>
            <a:srgbClr val="5ACBF0"/>
          </p15:clr>
        </p15:guide>
        <p15:guide id="23" orient="horz" pos="3716">
          <p15:clr>
            <a:srgbClr val="5ACBF0"/>
          </p15:clr>
        </p15:guide>
        <p15:guide id="24" orient="horz" pos="4303">
          <p15:clr>
            <a:srgbClr val="5ACBF0"/>
          </p15:clr>
        </p15:guide>
        <p15:guide id="25" orient="horz" pos="308">
          <p15:clr>
            <a:srgbClr val="C35EA4"/>
          </p15:clr>
        </p15:guide>
        <p15:guide id="26" orient="horz" pos="4186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842" y="365781"/>
            <a:ext cx="10514316" cy="13245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842" y="1825791"/>
            <a:ext cx="10514316" cy="43504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843" y="6356803"/>
            <a:ext cx="2742188" cy="3642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7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294558-F853-46DA-845C-C38CC3592FCC}" type="datetimeFigureOut">
              <a:rPr lang="en-US" smtClean="0"/>
              <a:t>7/19/2018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581" y="6356803"/>
            <a:ext cx="4114839" cy="3642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7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971" y="6356803"/>
            <a:ext cx="2742188" cy="3642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7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72245C-EB54-4275-9208-0D699625D4EC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8"/>
          <a:stretch>
            <a:fillRect/>
          </a:stretch>
        </p:blipFill>
        <p:spPr>
          <a:xfrm rot="5400000">
            <a:off x="9302126" y="2991033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4084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</p:sldLayoutIdLst>
  <p:txStyles>
    <p:titleStyle>
      <a:lvl1pPr algn="l" defTabSz="896386" rtl="0" eaLnBrk="1" latinLnBrk="0" hangingPunct="1">
        <a:lnSpc>
          <a:spcPct val="90000"/>
        </a:lnSpc>
        <a:spcBef>
          <a:spcPct val="0"/>
        </a:spcBef>
        <a:buNone/>
        <a:defRPr sz="431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4097" indent="-224097" algn="l" defTabSz="896386" rtl="0" eaLnBrk="1" latinLnBrk="0" hangingPunct="1">
        <a:lnSpc>
          <a:spcPct val="90000"/>
        </a:lnSpc>
        <a:spcBef>
          <a:spcPts val="980"/>
        </a:spcBef>
        <a:buFont typeface="Arial" panose="020B0604020202020204" pitchFamily="34" charset="0"/>
        <a:buChar char="•"/>
        <a:defRPr sz="2745" kern="1200">
          <a:solidFill>
            <a:schemeClr val="tx1"/>
          </a:solidFill>
          <a:latin typeface="+mn-lt"/>
          <a:ea typeface="+mn-ea"/>
          <a:cs typeface="+mn-cs"/>
        </a:defRPr>
      </a:lvl1pPr>
      <a:lvl2pPr marL="672290" indent="-224097" algn="l" defTabSz="896386" rtl="0" eaLnBrk="1" latinLnBrk="0" hangingPunct="1">
        <a:lnSpc>
          <a:spcPct val="90000"/>
        </a:lnSpc>
        <a:spcBef>
          <a:spcPts val="490"/>
        </a:spcBef>
        <a:buFont typeface="Arial" panose="020B0604020202020204" pitchFamily="34" charset="0"/>
        <a:buChar char="•"/>
        <a:defRPr sz="2353" kern="1200">
          <a:solidFill>
            <a:schemeClr val="tx1"/>
          </a:solidFill>
          <a:latin typeface="+mn-lt"/>
          <a:ea typeface="+mn-ea"/>
          <a:cs typeface="+mn-cs"/>
        </a:defRPr>
      </a:lvl2pPr>
      <a:lvl3pPr marL="1120483" indent="-224097" algn="l" defTabSz="896386" rtl="0" eaLnBrk="1" latinLnBrk="0" hangingPunct="1">
        <a:lnSpc>
          <a:spcPct val="90000"/>
        </a:lnSpc>
        <a:spcBef>
          <a:spcPts val="490"/>
        </a:spcBef>
        <a:buFont typeface="Arial" panose="020B0604020202020204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3pPr>
      <a:lvl4pPr marL="1568676" indent="-224097" algn="l" defTabSz="896386" rtl="0" eaLnBrk="1" latinLnBrk="0" hangingPunct="1">
        <a:lnSpc>
          <a:spcPct val="90000"/>
        </a:lnSpc>
        <a:spcBef>
          <a:spcPts val="490"/>
        </a:spcBef>
        <a:buFont typeface="Arial" panose="020B0604020202020204" pitchFamily="34" charset="0"/>
        <a:buChar char="•"/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2016869" indent="-224097" algn="l" defTabSz="896386" rtl="0" eaLnBrk="1" latinLnBrk="0" hangingPunct="1">
        <a:lnSpc>
          <a:spcPct val="90000"/>
        </a:lnSpc>
        <a:spcBef>
          <a:spcPts val="490"/>
        </a:spcBef>
        <a:buFont typeface="Arial" panose="020B0604020202020204" pitchFamily="34" charset="0"/>
        <a:buChar char="•"/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465062" indent="-224097" algn="l" defTabSz="896386" rtl="0" eaLnBrk="1" latinLnBrk="0" hangingPunct="1">
        <a:lnSpc>
          <a:spcPct val="90000"/>
        </a:lnSpc>
        <a:spcBef>
          <a:spcPts val="490"/>
        </a:spcBef>
        <a:buFont typeface="Arial" panose="020B0604020202020204" pitchFamily="34" charset="0"/>
        <a:buChar char="•"/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913256" indent="-224097" algn="l" defTabSz="896386" rtl="0" eaLnBrk="1" latinLnBrk="0" hangingPunct="1">
        <a:lnSpc>
          <a:spcPct val="90000"/>
        </a:lnSpc>
        <a:spcBef>
          <a:spcPts val="490"/>
        </a:spcBef>
        <a:buFont typeface="Arial" panose="020B0604020202020204" pitchFamily="34" charset="0"/>
        <a:buChar char="•"/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361449" indent="-224097" algn="l" defTabSz="896386" rtl="0" eaLnBrk="1" latinLnBrk="0" hangingPunct="1">
        <a:lnSpc>
          <a:spcPct val="90000"/>
        </a:lnSpc>
        <a:spcBef>
          <a:spcPts val="490"/>
        </a:spcBef>
        <a:buFont typeface="Arial" panose="020B0604020202020204" pitchFamily="34" charset="0"/>
        <a:buChar char="•"/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809642" indent="-224097" algn="l" defTabSz="896386" rtl="0" eaLnBrk="1" latinLnBrk="0" hangingPunct="1">
        <a:lnSpc>
          <a:spcPct val="90000"/>
        </a:lnSpc>
        <a:spcBef>
          <a:spcPts val="490"/>
        </a:spcBef>
        <a:buFont typeface="Arial" panose="020B0604020202020204" pitchFamily="34" charset="0"/>
        <a:buChar char="•"/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48193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896386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44579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792773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40966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689159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37352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585545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73">
          <p15:clr>
            <a:srgbClr val="F26B43"/>
          </p15:clr>
        </p15:guide>
        <p15:guide id="2" pos="269">
          <p15:clr>
            <a:srgbClr val="F26B43"/>
          </p15:clr>
        </p15:guide>
        <p15:guide id="3" pos="7661">
          <p15:clr>
            <a:srgbClr val="F26B43"/>
          </p15:clr>
        </p15:guide>
        <p15:guide id="4" pos="7565">
          <p15:clr>
            <a:srgbClr val="F26B43"/>
          </p15:clr>
        </p15:guide>
        <p15:guide id="5" orient="horz" pos="187">
          <p15:clr>
            <a:srgbClr val="F26B43"/>
          </p15:clr>
        </p15:guide>
        <p15:guide id="6" orient="horz" pos="283">
          <p15:clr>
            <a:srgbClr val="F26B43"/>
          </p15:clr>
        </p15:guide>
        <p15:guide id="7" orient="horz" pos="4219">
          <p15:clr>
            <a:srgbClr val="F26B43"/>
          </p15:clr>
        </p15:guide>
        <p15:guide id="8" orient="horz" pos="412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17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10" Type="http://schemas.openxmlformats.org/officeDocument/2006/relationships/image" Target="../media/image21.png"/><Relationship Id="rId4" Type="http://schemas.openxmlformats.org/officeDocument/2006/relationships/image" Target="../media/image8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jpg"/><Relationship Id="rId5" Type="http://schemas.openxmlformats.org/officeDocument/2006/relationships/image" Target="../media/image30.jpeg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1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6" Type="http://schemas.openxmlformats.org/officeDocument/2006/relationships/image" Target="../media/image34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35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6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12" Type="http://schemas.openxmlformats.org/officeDocument/2006/relationships/image" Target="../media/image4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0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Relationship Id="rId14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4.xml"/><Relationship Id="rId4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4.xml"/><Relationship Id="rId4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8.pn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51.png"/><Relationship Id="rId3" Type="http://schemas.openxmlformats.org/officeDocument/2006/relationships/image" Target="../media/image8.png"/><Relationship Id="rId7" Type="http://schemas.openxmlformats.org/officeDocument/2006/relationships/image" Target="../media/image40.png"/><Relationship Id="rId12" Type="http://schemas.openxmlformats.org/officeDocument/2006/relationships/image" Target="../media/image4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50.png"/><Relationship Id="rId9" Type="http://schemas.openxmlformats.org/officeDocument/2006/relationships/image" Target="../media/image4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gif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hyperlink" Target="https://outlook.office.com/connectors/oam/publish" TargetMode="Externa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jpe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1E31541-A740-41F8-81FE-E39E455A45C1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764529" y="4041873"/>
            <a:ext cx="405417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000" u="none" strike="noStrike" kern="0" cap="none" spc="0" normalizeH="0" baseline="0" noProof="0" dirty="0">
                <a:ln>
                  <a:noFill/>
                </a:ln>
                <a:solidFill>
                  <a:srgbClr val="171717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Microsoft MVP &amp;</a:t>
            </a:r>
            <a:br>
              <a:rPr kumimoji="0" lang="en-AU" sz="2000" u="none" strike="noStrike" kern="0" cap="none" spc="0" normalizeH="0" baseline="0" noProof="0" dirty="0">
                <a:ln>
                  <a:noFill/>
                </a:ln>
                <a:solidFill>
                  <a:srgbClr val="171717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</a:br>
            <a:r>
              <a:rPr lang="en-AU" sz="2000" kern="0" dirty="0">
                <a:solidFill>
                  <a:srgbClr val="171717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Development Consultant</a:t>
            </a:r>
          </a:p>
          <a:p>
            <a:pPr marL="0" marR="0" lvl="0" indent="0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2000" kern="0" dirty="0">
                <a:solidFill>
                  <a:srgbClr val="171717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Black Marble</a:t>
            </a:r>
            <a:br>
              <a:rPr kumimoji="0" lang="en-AU" sz="2000" u="none" strike="noStrike" kern="0" cap="none" spc="0" normalizeH="0" baseline="0" noProof="0" dirty="0">
                <a:ln>
                  <a:noFill/>
                </a:ln>
                <a:solidFill>
                  <a:srgbClr val="171717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</a:br>
            <a:br>
              <a:rPr kumimoji="0" lang="en-AU" sz="2000" u="none" strike="noStrike" kern="0" cap="none" spc="0" normalizeH="0" baseline="0" noProof="0" dirty="0">
                <a:ln>
                  <a:noFill/>
                </a:ln>
                <a:solidFill>
                  <a:srgbClr val="171717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</a:br>
            <a:r>
              <a:rPr kumimoji="0" lang="en-AU" sz="2000" u="none" strike="noStrike" kern="0" cap="none" spc="0" normalizeH="0" baseline="0" noProof="0" dirty="0">
                <a:ln>
                  <a:noFill/>
                </a:ln>
                <a:solidFill>
                  <a:srgbClr val="171717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@</a:t>
            </a:r>
            <a:r>
              <a:rPr kumimoji="0" lang="en-AU" sz="2000" u="none" strike="noStrike" kern="0" cap="none" spc="0" normalizeH="0" baseline="0" noProof="0" dirty="0" err="1">
                <a:ln>
                  <a:noFill/>
                </a:ln>
                <a:solidFill>
                  <a:srgbClr val="171717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jamesemann</a:t>
            </a:r>
            <a:endParaRPr kumimoji="0" lang="en-AU" sz="2000" u="none" strike="noStrike" kern="0" cap="none" spc="0" normalizeH="0" baseline="0" noProof="0" dirty="0">
              <a:ln>
                <a:noFill/>
              </a:ln>
              <a:solidFill>
                <a:srgbClr val="171717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22798" y="436485"/>
            <a:ext cx="10367057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5400" b="1" i="0" u="none" strike="noStrike" kern="0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Intro to Microsoft Bot Framework </a:t>
            </a:r>
          </a:p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5400" b="1" kern="0" dirty="0">
                <a:solidFill>
                  <a:srgbClr val="000000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Bot Builder V4</a:t>
            </a:r>
            <a:endParaRPr kumimoji="0" lang="en-AU" sz="5400" b="1" i="0" u="none" strike="noStrike" kern="0" cap="none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2800" b="1" i="0" u="none" strike="noStrike" kern="0" cap="none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764529" y="3408555"/>
            <a:ext cx="21002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80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James Mann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9910" y="3556850"/>
            <a:ext cx="2404306" cy="97004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8701" y="4834278"/>
            <a:ext cx="2284356" cy="1142179"/>
          </a:xfrm>
          <a:prstGeom prst="rect">
            <a:avLst/>
          </a:prstGeom>
        </p:spPr>
      </p:pic>
      <p:grpSp>
        <p:nvGrpSpPr>
          <p:cNvPr id="22" name="Group 21"/>
          <p:cNvGrpSpPr/>
          <p:nvPr/>
        </p:nvGrpSpPr>
        <p:grpSpPr>
          <a:xfrm>
            <a:off x="2482492" y="5209925"/>
            <a:ext cx="486831" cy="444910"/>
            <a:chOff x="6430358" y="4771570"/>
            <a:chExt cx="303099" cy="276999"/>
          </a:xfrm>
        </p:grpSpPr>
        <p:pic>
          <p:nvPicPr>
            <p:cNvPr id="23" name="Picture 22"/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0358" y="4822317"/>
              <a:ext cx="213795" cy="213795"/>
            </a:xfrm>
            <a:prstGeom prst="rect">
              <a:avLst/>
            </a:prstGeom>
          </p:spPr>
        </p:pic>
        <p:sp>
          <p:nvSpPr>
            <p:cNvPr id="24" name="TextBox 23"/>
            <p:cNvSpPr txBox="1"/>
            <p:nvPr userDrawn="1"/>
          </p:nvSpPr>
          <p:spPr>
            <a:xfrm>
              <a:off x="6548726" y="4771570"/>
              <a:ext cx="1847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GB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15976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81B07446-71F1-41C6-B494-56A6CE8393D6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2769" y="4014847"/>
            <a:ext cx="1224835" cy="122483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sp>
        <p:nvSpPr>
          <p:cNvPr id="12" name="Title 2"/>
          <p:cNvSpPr txBox="1">
            <a:spLocks/>
          </p:cNvSpPr>
          <p:nvPr/>
        </p:nvSpPr>
        <p:spPr>
          <a:xfrm>
            <a:off x="1444626" y="266752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 dirty="0">
                <a:ea typeface="Roboto" panose="02000000000000000000" pitchFamily="2" charset="0"/>
              </a:rPr>
              <a:t>Messaging ecosystem</a:t>
            </a:r>
            <a:endParaRPr lang="en-US" sz="5399" dirty="0">
              <a:ea typeface="Roboto" panose="02000000000000000000" pitchFamily="2" charset="0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990" y="4014847"/>
            <a:ext cx="1224835" cy="122483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4716" y="2222627"/>
            <a:ext cx="1224835" cy="1224835"/>
          </a:xfrm>
          <a:prstGeom prst="rect">
            <a:avLst/>
          </a:prstGeom>
        </p:spPr>
      </p:pic>
      <p:pic>
        <p:nvPicPr>
          <p:cNvPr id="26" name="Picture 25" descr="A picture containing object, thing&#10;&#10;Description generated with high confidenc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7647" y="2222627"/>
            <a:ext cx="1224835" cy="1224835"/>
          </a:xfrm>
          <a:prstGeom prst="rect">
            <a:avLst/>
          </a:prstGeom>
        </p:spPr>
      </p:pic>
      <p:pic>
        <p:nvPicPr>
          <p:cNvPr id="30" name="Picture 29" descr="A picture containing object&#10;&#10;Description generated with high confidenc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856" y="2220027"/>
            <a:ext cx="1224835" cy="1224835"/>
          </a:xfrm>
          <a:prstGeom prst="rect">
            <a:avLst/>
          </a:prstGeom>
        </p:spPr>
      </p:pic>
      <p:pic>
        <p:nvPicPr>
          <p:cNvPr id="35" name="Picture 34" descr="A picture containing object, thing&#10;&#10;Description generated with very high confidenc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1286" y="2220027"/>
            <a:ext cx="1224835" cy="1224835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7640" y="4014848"/>
            <a:ext cx="1224835" cy="1224835"/>
          </a:xfrm>
          <a:prstGeom prst="rect">
            <a:avLst/>
          </a:prstGeom>
        </p:spPr>
      </p:pic>
      <p:pic>
        <p:nvPicPr>
          <p:cNvPr id="39" name="Picture 38" descr="A picture containing object, thing&#10;&#10;Description generated with very high confidenc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0571" y="4014848"/>
            <a:ext cx="1224835" cy="1224835"/>
          </a:xfrm>
          <a:prstGeom prst="rect">
            <a:avLst/>
          </a:prstGeom>
        </p:spPr>
      </p:pic>
      <p:pic>
        <p:nvPicPr>
          <p:cNvPr id="41" name="Picture 40" descr="A picture containing animal&#10;&#10;Description generated with high confidenc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3503" y="4014848"/>
            <a:ext cx="1224835" cy="1224835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991" y="2222627"/>
            <a:ext cx="1224835" cy="1224835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5922" y="2222627"/>
            <a:ext cx="1224835" cy="1224835"/>
          </a:xfrm>
          <a:prstGeom prst="rect">
            <a:avLst/>
          </a:prstGeom>
        </p:spPr>
      </p:pic>
      <p:pic>
        <p:nvPicPr>
          <p:cNvPr id="47" name="Picture 46" descr="A picture containing thing&#10;&#10;Description generated with very high confidenc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1576" y="2220027"/>
            <a:ext cx="1224835" cy="1224835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9365" y="4014848"/>
            <a:ext cx="1224835" cy="1224835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6434" y="4014848"/>
            <a:ext cx="1224835" cy="1224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620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10EBD6C-7151-4C7F-935F-A4DD8180FFC4}"/>
              </a:ext>
            </a:extLst>
          </p:cNvPr>
          <p:cNvSpPr/>
          <p:nvPr/>
        </p:nvSpPr>
        <p:spPr bwMode="auto">
          <a:xfrm flipV="1">
            <a:off x="-34839" y="5368715"/>
            <a:ext cx="12225252" cy="2660072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5" name="Picture 8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sp>
        <p:nvSpPr>
          <p:cNvPr id="86" name="Title 2"/>
          <p:cNvSpPr txBox="1">
            <a:spLocks/>
          </p:cNvSpPr>
          <p:nvPr/>
        </p:nvSpPr>
        <p:spPr>
          <a:xfrm>
            <a:off x="1444626" y="266752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 dirty="0">
                <a:ea typeface="Roboto" panose="02000000000000000000" pitchFamily="2" charset="0"/>
              </a:rPr>
              <a:t>Virtual assistant device ecosystem</a:t>
            </a:r>
            <a:endParaRPr lang="en-US" sz="5399" dirty="0">
              <a:ea typeface="Roboto" panose="02000000000000000000" pitchFamily="2" charset="0"/>
            </a:endParaRPr>
          </a:p>
        </p:txBody>
      </p:sp>
      <p:grpSp>
        <p:nvGrpSpPr>
          <p:cNvPr id="81" name="Group 80"/>
          <p:cNvGrpSpPr/>
          <p:nvPr/>
        </p:nvGrpSpPr>
        <p:grpSpPr>
          <a:xfrm>
            <a:off x="-206558" y="2233214"/>
            <a:ext cx="11853706" cy="3628742"/>
            <a:chOff x="560884" y="2184229"/>
            <a:chExt cx="10885899" cy="3332470"/>
          </a:xfrm>
        </p:grpSpPr>
        <p:pic>
          <p:nvPicPr>
            <p:cNvPr id="17" name="Picture 16" descr="A picture containing sitting, indoor&#10;&#10;Description generated with high confidence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392319" y="2594692"/>
              <a:ext cx="3537345" cy="2299274"/>
            </a:xfrm>
            <a:prstGeom prst="rect">
              <a:avLst/>
            </a:prstGeom>
          </p:spPr>
        </p:pic>
        <p:pic>
          <p:nvPicPr>
            <p:cNvPr id="39" name="Picture 38" descr="A picture containing indoor, bottle, thing, next&#10;&#10;Description generated with high confidence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29664" y="2184229"/>
              <a:ext cx="3517119" cy="3332470"/>
            </a:xfrm>
            <a:prstGeom prst="rect">
              <a:avLst/>
            </a:prstGeom>
          </p:spPr>
        </p:pic>
        <p:pic>
          <p:nvPicPr>
            <p:cNvPr id="89" name="Picture 88" descr="A picture containing thing&#10;&#10;Description generated with very high confidence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60884" y="2535320"/>
              <a:ext cx="3517120" cy="24180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13622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93683EEA-6911-4B23-8AD2-2364E0B3434E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1" y="1588825"/>
            <a:ext cx="12191999" cy="54927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defTabSz="932597">
              <a:defRPr/>
            </a:pPr>
            <a:endParaRPr lang="en-AU" sz="5400" b="1" kern="0" dirty="0">
              <a:solidFill>
                <a:srgbClr val="000000"/>
              </a:solidFill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sp>
        <p:nvSpPr>
          <p:cNvPr id="12" name="Title 2"/>
          <p:cNvSpPr txBox="1">
            <a:spLocks/>
          </p:cNvSpPr>
          <p:nvPr/>
        </p:nvSpPr>
        <p:spPr>
          <a:xfrm>
            <a:off x="1446213" y="279400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 dirty="0">
                <a:ea typeface="Roboto" panose="02000000000000000000" pitchFamily="2" charset="0"/>
              </a:rPr>
              <a:t>Use cases are everywhere</a:t>
            </a:r>
            <a:endParaRPr lang="en-US" sz="5399" dirty="0">
              <a:ea typeface="Roboto" panose="02000000000000000000" pitchFamily="2" charset="0"/>
            </a:endParaRP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271821" y="1537321"/>
            <a:ext cx="2544233" cy="621567"/>
          </a:xfrm>
          <a:prstGeom prst="rect">
            <a:avLst/>
          </a:prstGeom>
          <a:solidFill>
            <a:srgbClr val="00B0F0"/>
          </a:solidFill>
        </p:spPr>
        <p:txBody>
          <a:bodyPr vert="horz" lIns="80671" tIns="80671" rIns="80671" bIns="80671" rtlCol="0" anchor="ctr">
            <a:no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3429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5715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8001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0287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37">
              <a:lnSpc>
                <a:spcPct val="100000"/>
              </a:lnSpc>
              <a:defRPr/>
            </a:pPr>
            <a:r>
              <a:rPr lang="en-US" sz="1400" dirty="0">
                <a:solidFill>
                  <a:srgbClr val="FFFFFF"/>
                </a:solidFill>
                <a:ea typeface="Segoe UI" panose="020B0502040204020203" pitchFamily="34" charset="0"/>
              </a:rPr>
              <a:t>  </a:t>
            </a:r>
            <a:r>
              <a:rPr lang="en-US" sz="2000" b="1" dirty="0">
                <a:solidFill>
                  <a:srgbClr val="FFFFFF"/>
                </a:solidFill>
                <a:ea typeface="Segoe UI" panose="020B0502040204020203" pitchFamily="34" charset="0"/>
              </a:rPr>
              <a:t>Customer Service</a:t>
            </a:r>
            <a:endParaRPr lang="en-US" sz="1400" b="1" dirty="0">
              <a:solidFill>
                <a:srgbClr val="FFFFFF"/>
              </a:solidFill>
              <a:ea typeface="Segoe UI" panose="020B0502040204020203" pitchFamily="34" charset="0"/>
            </a:endParaRPr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6218157" y="1537321"/>
            <a:ext cx="2854111" cy="621567"/>
          </a:xfrm>
          <a:prstGeom prst="rect">
            <a:avLst/>
          </a:prstGeom>
          <a:solidFill>
            <a:srgbClr val="00B0F0"/>
          </a:solidFill>
        </p:spPr>
        <p:txBody>
          <a:bodyPr vert="horz" lIns="80671" tIns="80671" rIns="80671" bIns="80671" rtlCol="0" anchor="ctr">
            <a:no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3429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5715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8001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0287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37">
              <a:lnSpc>
                <a:spcPct val="100000"/>
              </a:lnSpc>
              <a:defRPr/>
            </a:pPr>
            <a:r>
              <a:rPr lang="en-US" sz="1400" dirty="0">
                <a:solidFill>
                  <a:srgbClr val="FFFFFF"/>
                </a:solidFill>
                <a:ea typeface="Segoe UI" panose="020B0502040204020203" pitchFamily="34" charset="0"/>
              </a:rPr>
              <a:t>  </a:t>
            </a:r>
            <a:r>
              <a:rPr lang="en-US" sz="2000" b="1" dirty="0">
                <a:solidFill>
                  <a:srgbClr val="FFFFFF"/>
                </a:solidFill>
                <a:ea typeface="Segoe UI" panose="020B0502040204020203" pitchFamily="34" charset="0"/>
              </a:rPr>
              <a:t>Help Desk</a:t>
            </a:r>
            <a:endParaRPr lang="en-US" sz="1400" b="1" dirty="0">
              <a:solidFill>
                <a:srgbClr val="FFFFFF"/>
              </a:solidFill>
              <a:ea typeface="Segoe UI" panose="020B0502040204020203" pitchFamily="34" charset="0"/>
            </a:endParaRPr>
          </a:p>
        </p:txBody>
      </p:sp>
      <p:sp>
        <p:nvSpPr>
          <p:cNvPr id="9" name="Text Placeholder 5"/>
          <p:cNvSpPr txBox="1">
            <a:spLocks/>
          </p:cNvSpPr>
          <p:nvPr/>
        </p:nvSpPr>
        <p:spPr>
          <a:xfrm>
            <a:off x="3022275" y="1544126"/>
            <a:ext cx="2946947" cy="621567"/>
          </a:xfrm>
          <a:prstGeom prst="rect">
            <a:avLst/>
          </a:prstGeom>
          <a:solidFill>
            <a:srgbClr val="00B0F0"/>
          </a:solidFill>
        </p:spPr>
        <p:txBody>
          <a:bodyPr vert="horz" lIns="80671" tIns="80671" rIns="80671" bIns="80671" rtlCol="0" anchor="ctr">
            <a:no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3429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5715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8001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0287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37">
              <a:lnSpc>
                <a:spcPct val="100000"/>
              </a:lnSpc>
              <a:defRPr/>
            </a:pPr>
            <a:r>
              <a:rPr lang="en-US" sz="1400" dirty="0">
                <a:solidFill>
                  <a:srgbClr val="FFFFFF"/>
                </a:solidFill>
                <a:ea typeface="Segoe UI" panose="020B0502040204020203" pitchFamily="34" charset="0"/>
              </a:rPr>
              <a:t>  </a:t>
            </a:r>
            <a:r>
              <a:rPr lang="en-US" sz="2000" b="1" dirty="0">
                <a:solidFill>
                  <a:srgbClr val="FFFFFF"/>
                </a:solidFill>
                <a:ea typeface="Segoe UI" panose="020B0502040204020203" pitchFamily="34" charset="0"/>
              </a:rPr>
              <a:t>Shopping Experience</a:t>
            </a:r>
            <a:endParaRPr lang="en-US" sz="1400" b="1" dirty="0">
              <a:solidFill>
                <a:srgbClr val="FFFFFF"/>
              </a:solidFill>
              <a:ea typeface="Segoe UI" panose="020B0502040204020203" pitchFamily="34" charset="0"/>
            </a:endParaRPr>
          </a:p>
        </p:txBody>
      </p:sp>
      <p:sp>
        <p:nvSpPr>
          <p:cNvPr id="10" name="Text Placeholder 5"/>
          <p:cNvSpPr txBox="1">
            <a:spLocks/>
          </p:cNvSpPr>
          <p:nvPr/>
        </p:nvSpPr>
        <p:spPr>
          <a:xfrm>
            <a:off x="9278488" y="1555371"/>
            <a:ext cx="2704717" cy="621567"/>
          </a:xfrm>
          <a:prstGeom prst="rect">
            <a:avLst/>
          </a:prstGeom>
          <a:solidFill>
            <a:srgbClr val="00B0F0"/>
          </a:solidFill>
        </p:spPr>
        <p:txBody>
          <a:bodyPr vert="horz" lIns="80671" tIns="80671" rIns="80671" bIns="80671" rtlCol="0" anchor="ctr">
            <a:no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3429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5715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8001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0287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37">
              <a:lnSpc>
                <a:spcPct val="100000"/>
              </a:lnSpc>
              <a:defRPr/>
            </a:pPr>
            <a:r>
              <a:rPr lang="en-US" sz="1400" dirty="0">
                <a:solidFill>
                  <a:srgbClr val="FFFFFF"/>
                </a:solidFill>
                <a:ea typeface="Segoe UI" panose="020B0502040204020203" pitchFamily="34" charset="0"/>
              </a:rPr>
              <a:t>  </a:t>
            </a:r>
            <a:r>
              <a:rPr lang="en-US" sz="2000" b="1" dirty="0">
                <a:solidFill>
                  <a:srgbClr val="FFFFFF"/>
                </a:solidFill>
                <a:ea typeface="Segoe UI" panose="020B0502040204020203" pitchFamily="34" charset="0"/>
              </a:rPr>
              <a:t>Employee Support</a:t>
            </a:r>
            <a:endParaRPr lang="en-US" sz="1400" b="1" dirty="0">
              <a:solidFill>
                <a:srgbClr val="FFFFFF"/>
              </a:solidFill>
              <a:ea typeface="Segoe UI" panose="020B0502040204020203" pitchFamily="34" charset="0"/>
            </a:endParaRPr>
          </a:p>
        </p:txBody>
      </p:sp>
      <p:sp>
        <p:nvSpPr>
          <p:cNvPr id="13" name="Text Placeholder 7"/>
          <p:cNvSpPr txBox="1">
            <a:spLocks/>
          </p:cNvSpPr>
          <p:nvPr/>
        </p:nvSpPr>
        <p:spPr>
          <a:xfrm>
            <a:off x="163007" y="2365687"/>
            <a:ext cx="2757936" cy="3380219"/>
          </a:xfrm>
          <a:prstGeom prst="rect">
            <a:avLst/>
          </a:prstGeom>
        </p:spPr>
        <p:txBody>
          <a:bodyPr vert="horz" lIns="80671" tIns="80671" rIns="0" bIns="80671" rtlCol="0" anchor="t">
            <a:no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3429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5715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8001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0287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30" indent="-171430" defTabSz="914437">
              <a:lnSpc>
                <a:spcPct val="113999"/>
              </a:lnSpc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FAQ</a:t>
            </a:r>
          </a:p>
          <a:p>
            <a:pPr marL="171430" indent="-171430" defTabSz="914437">
              <a:lnSpc>
                <a:spcPct val="113999"/>
              </a:lnSpc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Account queries</a:t>
            </a:r>
          </a:p>
          <a:p>
            <a:pPr marL="171430" indent="-171430" defTabSz="914437">
              <a:lnSpc>
                <a:spcPct val="113999"/>
              </a:lnSpc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Resolve order issues</a:t>
            </a:r>
          </a:p>
          <a:p>
            <a:pPr marL="171430" indent="-171430" defTabSz="914437">
              <a:lnSpc>
                <a:spcPct val="113999"/>
              </a:lnSpc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Parcel Tracking</a:t>
            </a:r>
          </a:p>
          <a:p>
            <a:pPr marL="171430" indent="-171430" defTabSz="914437">
              <a:lnSpc>
                <a:spcPct val="113999"/>
              </a:lnSpc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Transport queries (bus, train)</a:t>
            </a:r>
            <a:endParaRPr lang="en-US" sz="500" dirty="0">
              <a:solidFill>
                <a:schemeClr val="tx1">
                  <a:lumMod val="50000"/>
                </a:schemeClr>
              </a:solidFill>
            </a:endParaRPr>
          </a:p>
          <a:p>
            <a:pPr marL="342900" indent="-342900" defTabSz="914437">
              <a:lnSpc>
                <a:spcPct val="113999"/>
              </a:lnSpc>
              <a:buFont typeface="Arial" panose="020B0604020202020204" pitchFamily="34" charset="0"/>
              <a:buChar char="•"/>
              <a:defRPr/>
            </a:pPr>
            <a:endParaRPr lang="en-US" sz="20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5" name="Text Placeholder 7"/>
          <p:cNvSpPr txBox="1">
            <a:spLocks/>
          </p:cNvSpPr>
          <p:nvPr/>
        </p:nvSpPr>
        <p:spPr>
          <a:xfrm>
            <a:off x="6331538" y="2385735"/>
            <a:ext cx="2847421" cy="3380219"/>
          </a:xfrm>
          <a:prstGeom prst="rect">
            <a:avLst/>
          </a:prstGeom>
        </p:spPr>
        <p:txBody>
          <a:bodyPr vert="horz" lIns="80671" tIns="80671" rIns="0" bIns="80671" rtlCol="0" anchor="t">
            <a:no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3429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5715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8001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0287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30" indent="-171430" defTabSz="914437">
              <a:lnSpc>
                <a:spcPct val="113999"/>
              </a:lnSpc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Problem troubleshooting</a:t>
            </a:r>
          </a:p>
          <a:p>
            <a:pPr marL="171430" indent="-171430" defTabSz="914437">
              <a:lnSpc>
                <a:spcPct val="113999"/>
              </a:lnSpc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New user on-boarding</a:t>
            </a:r>
          </a:p>
          <a:p>
            <a:pPr marL="171430" indent="-171430" defTabSz="914437">
              <a:lnSpc>
                <a:spcPct val="113999"/>
              </a:lnSpc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Response suggestion</a:t>
            </a:r>
          </a:p>
        </p:txBody>
      </p:sp>
      <p:sp>
        <p:nvSpPr>
          <p:cNvPr id="18" name="Text Placeholder 7"/>
          <p:cNvSpPr txBox="1">
            <a:spLocks/>
          </p:cNvSpPr>
          <p:nvPr/>
        </p:nvSpPr>
        <p:spPr>
          <a:xfrm>
            <a:off x="3064988" y="2353739"/>
            <a:ext cx="3122504" cy="3380219"/>
          </a:xfrm>
          <a:prstGeom prst="rect">
            <a:avLst/>
          </a:prstGeom>
        </p:spPr>
        <p:txBody>
          <a:bodyPr vert="horz" lIns="80671" tIns="80671" rIns="0" bIns="80671" rtlCol="0" anchor="t">
            <a:no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3429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5715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8001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0287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30" indent="-171430" defTabSz="914437">
              <a:lnSpc>
                <a:spcPct val="113999"/>
              </a:lnSpc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Recommend product</a:t>
            </a:r>
          </a:p>
          <a:p>
            <a:pPr marL="171430" indent="-171430" defTabSz="914437">
              <a:lnSpc>
                <a:spcPct val="113999"/>
              </a:lnSpc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Flight, hotel booking</a:t>
            </a:r>
          </a:p>
          <a:p>
            <a:pPr marL="171430" indent="-171430" defTabSz="914437">
              <a:lnSpc>
                <a:spcPct val="113999"/>
              </a:lnSpc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Improving search</a:t>
            </a:r>
          </a:p>
          <a:p>
            <a:pPr marL="171430" indent="-171430" defTabSz="914437">
              <a:lnSpc>
                <a:spcPct val="113999"/>
              </a:lnSpc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rgbClr val="FF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Find the right product</a:t>
            </a:r>
          </a:p>
          <a:p>
            <a:pPr marL="171450" indent="-171450" defTabSz="914437">
              <a:lnSpc>
                <a:spcPct val="113999"/>
              </a:lnSpc>
              <a:buFont typeface="Arial" panose="020B0604020202020204" pitchFamily="34" charset="0"/>
              <a:buChar char="•"/>
              <a:defRPr/>
            </a:pPr>
            <a:endParaRPr lang="en-US" sz="105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9" name="Text Placeholder 7"/>
          <p:cNvSpPr txBox="1">
            <a:spLocks/>
          </p:cNvSpPr>
          <p:nvPr/>
        </p:nvSpPr>
        <p:spPr>
          <a:xfrm>
            <a:off x="9276848" y="2385735"/>
            <a:ext cx="2803112" cy="3380219"/>
          </a:xfrm>
          <a:prstGeom prst="rect">
            <a:avLst/>
          </a:prstGeom>
        </p:spPr>
        <p:txBody>
          <a:bodyPr vert="horz" lIns="80671" tIns="80671" rIns="0" bIns="80671" rtlCol="0" anchor="t">
            <a:no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3429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5715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8001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0287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30" indent="-171430" defTabSz="914437">
              <a:lnSpc>
                <a:spcPct val="113999"/>
              </a:lnSpc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Product information</a:t>
            </a:r>
          </a:p>
          <a:p>
            <a:pPr marL="171430" indent="-171430" defTabSz="914437">
              <a:lnSpc>
                <a:spcPct val="113999"/>
              </a:lnSpc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Data insights</a:t>
            </a:r>
          </a:p>
          <a:p>
            <a:pPr marL="171430" indent="-171430" defTabSz="914437">
              <a:lnSpc>
                <a:spcPct val="113999"/>
              </a:lnSpc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Find the right expert</a:t>
            </a:r>
          </a:p>
          <a:p>
            <a:pPr marL="171430" indent="-171430" defTabSz="914437">
              <a:lnSpc>
                <a:spcPct val="113999"/>
              </a:lnSpc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HR – booking holiday, fault reporting</a:t>
            </a:r>
          </a:p>
          <a:p>
            <a:pPr marL="171430" indent="-171430" defTabSz="914437">
              <a:lnSpc>
                <a:spcPct val="113999"/>
              </a:lnSpc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Meeting room booking</a:t>
            </a:r>
          </a:p>
          <a:p>
            <a:pPr marL="171450" indent="-171450" defTabSz="914437">
              <a:lnSpc>
                <a:spcPct val="113999"/>
              </a:lnSpc>
              <a:buFont typeface="Arial" panose="020B0604020202020204" pitchFamily="34" charset="0"/>
              <a:buChar char="•"/>
              <a:defRPr/>
            </a:pPr>
            <a:endParaRPr lang="en-US" sz="1050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6561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7881D7E-8E10-40F5-BC69-B6C8A8813B27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22798" y="1156335"/>
            <a:ext cx="10367057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8800" b="1" i="0" u="none" strike="noStrike" kern="0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What is Bot Framework?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039526" y="5586219"/>
            <a:ext cx="2133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600" kern="0" dirty="0">
                <a:solidFill>
                  <a:srgbClr val="171717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@</a:t>
            </a:r>
            <a:r>
              <a:rPr lang="en-AU" sz="2000" kern="0" dirty="0" err="1">
                <a:solidFill>
                  <a:srgbClr val="171717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jamesemann</a:t>
            </a:r>
            <a:endParaRPr kumimoji="0" lang="en-AU" sz="2800" i="0" u="none" strike="noStrike" kern="0" cap="none" spc="-306" normalizeH="0" baseline="0" noProof="0" dirty="0">
              <a:ln>
                <a:noFill/>
              </a:ln>
              <a:solidFill>
                <a:srgbClr val="171717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779885" y="5563819"/>
            <a:ext cx="486831" cy="444910"/>
            <a:chOff x="6430358" y="4771570"/>
            <a:chExt cx="303099" cy="276999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0358" y="4822317"/>
              <a:ext cx="213795" cy="213795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 userDrawn="1"/>
          </p:nvSpPr>
          <p:spPr>
            <a:xfrm>
              <a:off x="6548726" y="4771570"/>
              <a:ext cx="1847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GB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02010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375A2F1-3B67-4E87-B068-479E023AE9A0}"/>
              </a:ext>
            </a:extLst>
          </p:cNvPr>
          <p:cNvSpPr/>
          <p:nvPr/>
        </p:nvSpPr>
        <p:spPr bwMode="auto">
          <a:xfrm flipV="1">
            <a:off x="-33252" y="4794513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sp>
        <p:nvSpPr>
          <p:cNvPr id="12" name="Title 2"/>
          <p:cNvSpPr txBox="1">
            <a:spLocks/>
          </p:cNvSpPr>
          <p:nvPr/>
        </p:nvSpPr>
        <p:spPr>
          <a:xfrm>
            <a:off x="1446213" y="279400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 dirty="0">
                <a:highlight>
                  <a:srgbClr val="FFFF00"/>
                </a:highlight>
                <a:ea typeface="Roboto" panose="02000000000000000000" pitchFamily="2" charset="0"/>
              </a:rPr>
              <a:t>Talking to multiple channels is hard </a:t>
            </a:r>
            <a:endParaRPr lang="en-US" sz="5399" dirty="0">
              <a:highlight>
                <a:srgbClr val="FFFF00"/>
              </a:highlight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7104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375A2F1-3B67-4E87-B068-479E023AE9A0}"/>
              </a:ext>
            </a:extLst>
          </p:cNvPr>
          <p:cNvSpPr/>
          <p:nvPr/>
        </p:nvSpPr>
        <p:spPr bwMode="auto">
          <a:xfrm flipV="1">
            <a:off x="-33252" y="4794513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sp>
        <p:nvSpPr>
          <p:cNvPr id="12" name="Title 2"/>
          <p:cNvSpPr txBox="1">
            <a:spLocks/>
          </p:cNvSpPr>
          <p:nvPr/>
        </p:nvSpPr>
        <p:spPr>
          <a:xfrm>
            <a:off x="1446213" y="279400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 dirty="0">
                <a:ea typeface="Roboto" panose="02000000000000000000" pitchFamily="2" charset="0"/>
              </a:rPr>
              <a:t>Bot Framework</a:t>
            </a:r>
            <a:endParaRPr lang="en-US" sz="5399" dirty="0">
              <a:ea typeface="Roboto" panose="02000000000000000000" pitchFamily="2" charset="0"/>
            </a:endParaRPr>
          </a:p>
        </p:txBody>
      </p:sp>
      <p:pic>
        <p:nvPicPr>
          <p:cNvPr id="6" name="Picture Placeholder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71" r="26485"/>
          <a:stretch/>
        </p:blipFill>
        <p:spPr>
          <a:xfrm>
            <a:off x="7316759" y="727946"/>
            <a:ext cx="4451599" cy="462710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19888" y="1626471"/>
            <a:ext cx="9038951" cy="42833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96455">
              <a:lnSpc>
                <a:spcPct val="150000"/>
              </a:lnSpc>
              <a:defRPr/>
            </a:pPr>
            <a:r>
              <a:rPr lang="en-US" sz="3200" kern="0" dirty="0">
                <a:latin typeface="Segoe UI Light" panose="020B0502040204020203" pitchFamily="34" charset="0"/>
                <a:cs typeface="Segoe UI Light" panose="020B0502040204020203" pitchFamily="34" charset="0"/>
              </a:rPr>
              <a:t>Build </a:t>
            </a:r>
            <a:r>
              <a:rPr lang="en-US" sz="3200" kern="0" dirty="0">
                <a:solidFill>
                  <a:srgbClr val="3A96DD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one</a:t>
            </a:r>
            <a:r>
              <a:rPr lang="en-US" sz="3200" kern="0" dirty="0">
                <a:latin typeface="Segoe UI Light" panose="020B0502040204020203" pitchFamily="34" charset="0"/>
                <a:cs typeface="Segoe UI Light" panose="020B0502040204020203" pitchFamily="34" charset="0"/>
              </a:rPr>
              <a:t> Bot</a:t>
            </a:r>
          </a:p>
          <a:p>
            <a:pPr defTabSz="896455">
              <a:lnSpc>
                <a:spcPct val="150000"/>
              </a:lnSpc>
              <a:defRPr/>
            </a:pPr>
            <a:endParaRPr lang="en-US" sz="600" kern="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defTabSz="896455">
              <a:lnSpc>
                <a:spcPct val="150000"/>
              </a:lnSpc>
              <a:defRPr/>
            </a:pPr>
            <a:r>
              <a:rPr lang="en-US" sz="3200" kern="0" dirty="0">
                <a:latin typeface="Segoe UI Light" panose="020B0502040204020203" pitchFamily="34" charset="0"/>
                <a:cs typeface="Segoe UI Light" panose="020B0502040204020203" pitchFamily="34" charset="0"/>
              </a:rPr>
              <a:t>Host </a:t>
            </a:r>
            <a:r>
              <a:rPr lang="en-US" sz="3200" kern="0" dirty="0">
                <a:solidFill>
                  <a:srgbClr val="3A96DD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one</a:t>
            </a:r>
            <a:r>
              <a:rPr lang="en-US" sz="3200" kern="0" dirty="0">
                <a:latin typeface="Segoe UI Light" panose="020B0502040204020203" pitchFamily="34" charset="0"/>
                <a:cs typeface="Segoe UI Light" panose="020B0502040204020203" pitchFamily="34" charset="0"/>
              </a:rPr>
              <a:t> Bot</a:t>
            </a:r>
          </a:p>
          <a:p>
            <a:pPr defTabSz="896455">
              <a:lnSpc>
                <a:spcPct val="150000"/>
              </a:lnSpc>
              <a:defRPr/>
            </a:pPr>
            <a:endParaRPr lang="en-US" sz="600" kern="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defTabSz="896455">
              <a:lnSpc>
                <a:spcPct val="150000"/>
              </a:lnSpc>
              <a:defRPr/>
            </a:pPr>
            <a:r>
              <a:rPr lang="en-US" sz="3200" kern="0" dirty="0">
                <a:latin typeface="Segoe UI Light" panose="020B0502040204020203" pitchFamily="34" charset="0"/>
                <a:cs typeface="Segoe UI Light" panose="020B0502040204020203" pitchFamily="34" charset="0"/>
              </a:rPr>
              <a:t>Maintain </a:t>
            </a:r>
            <a:r>
              <a:rPr lang="en-US" sz="3200" kern="0" dirty="0">
                <a:solidFill>
                  <a:srgbClr val="3A96DD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one</a:t>
            </a:r>
            <a:r>
              <a:rPr lang="en-US" sz="3200" kern="0" dirty="0">
                <a:latin typeface="Segoe UI Light" panose="020B0502040204020203" pitchFamily="34" charset="0"/>
                <a:cs typeface="Segoe UI Light" panose="020B0502040204020203" pitchFamily="34" charset="0"/>
              </a:rPr>
              <a:t> Bot</a:t>
            </a:r>
          </a:p>
          <a:p>
            <a:pPr defTabSz="896455">
              <a:lnSpc>
                <a:spcPct val="150000"/>
              </a:lnSpc>
              <a:defRPr/>
            </a:pPr>
            <a:endParaRPr lang="en-US" sz="600" kern="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defTabSz="896455">
              <a:lnSpc>
                <a:spcPct val="150000"/>
              </a:lnSpc>
              <a:defRPr/>
            </a:pPr>
            <a:r>
              <a:rPr lang="en-US" sz="3200" kern="0" dirty="0">
                <a:latin typeface="Segoe UI Light" panose="020B0502040204020203" pitchFamily="34" charset="0"/>
                <a:cs typeface="Segoe UI Light" panose="020B0502040204020203" pitchFamily="34" charset="0"/>
              </a:rPr>
              <a:t>Target </a:t>
            </a:r>
            <a:r>
              <a:rPr lang="en-US" sz="3200" kern="0" dirty="0">
                <a:solidFill>
                  <a:srgbClr val="3A96DD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multiple</a:t>
            </a:r>
            <a:r>
              <a:rPr lang="en-US" sz="3200" kern="0" dirty="0">
                <a:latin typeface="Segoe UI Light" panose="020B0502040204020203" pitchFamily="34" charset="0"/>
                <a:cs typeface="Segoe UI Light" panose="020B0502040204020203" pitchFamily="34" charset="0"/>
              </a:rPr>
              <a:t> channels</a:t>
            </a:r>
          </a:p>
          <a:p>
            <a:pPr defTabSz="896455">
              <a:defRPr/>
            </a:pPr>
            <a:endParaRPr lang="en-US" sz="2667" kern="0" dirty="0">
              <a:solidFill>
                <a:srgbClr val="002060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defTabSz="896455">
              <a:defRPr/>
            </a:pPr>
            <a:endParaRPr lang="en-US" sz="2667" kern="0" dirty="0">
              <a:solidFill>
                <a:srgbClr val="002060"/>
              </a:solidFill>
              <a:latin typeface="Eurostile LT Std Condensed" panose="020B080603050206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272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9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1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 advAuto="20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375A2F1-3B67-4E87-B068-479E023AE9A0}"/>
              </a:ext>
            </a:extLst>
          </p:cNvPr>
          <p:cNvSpPr/>
          <p:nvPr/>
        </p:nvSpPr>
        <p:spPr bwMode="auto">
          <a:xfrm flipV="1">
            <a:off x="-33252" y="4794513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sp>
        <p:nvSpPr>
          <p:cNvPr id="12" name="Title 2"/>
          <p:cNvSpPr txBox="1">
            <a:spLocks/>
          </p:cNvSpPr>
          <p:nvPr/>
        </p:nvSpPr>
        <p:spPr>
          <a:xfrm>
            <a:off x="1446213" y="279400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 dirty="0" err="1">
                <a:ea typeface="Roboto" panose="02000000000000000000" pitchFamily="2" charset="0"/>
              </a:rPr>
              <a:t>BotBuilder</a:t>
            </a:r>
            <a:r>
              <a:rPr lang="en-US" dirty="0">
                <a:ea typeface="Roboto" panose="02000000000000000000" pitchFamily="2" charset="0"/>
              </a:rPr>
              <a:t> v4</a:t>
            </a:r>
            <a:endParaRPr lang="en-US" sz="5399" dirty="0">
              <a:ea typeface="Roboto" panose="02000000000000000000" pitchFamily="2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19888" y="1626471"/>
            <a:ext cx="10957823" cy="6444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defTabSz="896455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2800" kern="0" dirty="0">
                <a:latin typeface="Segoe UI Light" panose="020B0502040204020203" pitchFamily="34" charset="0"/>
                <a:cs typeface="Segoe UI Light" panose="020B0502040204020203" pitchFamily="34" charset="0"/>
              </a:rPr>
              <a:t>A response to the developer community</a:t>
            </a:r>
          </a:p>
          <a:p>
            <a:pPr marL="457200" indent="-457200" defTabSz="896455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2800" kern="0" dirty="0">
                <a:latin typeface="Segoe UI Light" panose="020B0502040204020203" pitchFamily="34" charset="0"/>
                <a:cs typeface="Segoe UI Light" panose="020B0502040204020203" pitchFamily="34" charset="0"/>
              </a:rPr>
              <a:t>Less opinionated</a:t>
            </a:r>
          </a:p>
          <a:p>
            <a:pPr marL="914400" lvl="1" indent="-457200" defTabSz="896455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2800" kern="0" dirty="0">
                <a:latin typeface="Segoe UI Light" panose="020B0502040204020203" pitchFamily="34" charset="0"/>
                <a:cs typeface="Segoe UI Light" panose="020B0502040204020203" pitchFamily="34" charset="0"/>
              </a:rPr>
              <a:t>4 </a:t>
            </a:r>
            <a:r>
              <a:rPr lang="en-US" sz="2800" kern="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flavours</a:t>
            </a:r>
            <a:r>
              <a:rPr lang="en-US" sz="2800" kern="0" dirty="0">
                <a:latin typeface="Segoe UI Light" panose="020B0502040204020203" pitchFamily="34" charset="0"/>
                <a:cs typeface="Segoe UI Light" panose="020B0502040204020203" pitchFamily="34" charset="0"/>
              </a:rPr>
              <a:t> (.NET core, Node, Python &amp; Java)</a:t>
            </a:r>
          </a:p>
          <a:p>
            <a:pPr marL="914400" lvl="1" indent="-457200" defTabSz="896455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2800" kern="0" dirty="0">
                <a:latin typeface="Segoe UI Light" panose="020B0502040204020203" pitchFamily="34" charset="0"/>
                <a:cs typeface="Segoe UI Light" panose="020B0502040204020203" pitchFamily="34" charset="0"/>
              </a:rPr>
              <a:t>Bring your own implementation (</a:t>
            </a:r>
            <a:r>
              <a:rPr lang="en-US" sz="2800" kern="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ioc</a:t>
            </a:r>
            <a:r>
              <a:rPr lang="en-US" sz="2800" kern="0" dirty="0">
                <a:latin typeface="Segoe UI Light" panose="020B0502040204020203" pitchFamily="34" charset="0"/>
                <a:cs typeface="Segoe UI Light" panose="020B0502040204020203" pitchFamily="34" charset="0"/>
              </a:rPr>
              <a:t>, logging, persistence </a:t>
            </a:r>
            <a:r>
              <a:rPr lang="en-US" sz="2800" kern="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etc</a:t>
            </a:r>
            <a:r>
              <a:rPr lang="en-US" sz="2800" kern="0" dirty="0">
                <a:latin typeface="Segoe UI Light" panose="020B0502040204020203" pitchFamily="34" charset="0"/>
                <a:cs typeface="Segoe UI Light" panose="020B0502040204020203" pitchFamily="34" charset="0"/>
              </a:rPr>
              <a:t>)</a:t>
            </a:r>
          </a:p>
          <a:p>
            <a:pPr marL="914400" lvl="1" indent="-457200" defTabSz="896455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2800" kern="0" dirty="0">
                <a:latin typeface="Segoe UI Light" panose="020B0502040204020203" pitchFamily="34" charset="0"/>
                <a:cs typeface="Segoe UI Light" panose="020B0502040204020203" pitchFamily="34" charset="0"/>
              </a:rPr>
              <a:t>Bring your own tooling</a:t>
            </a:r>
          </a:p>
          <a:p>
            <a:pPr marL="457200" indent="-457200" defTabSz="896455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2800" kern="0" dirty="0">
                <a:latin typeface="Segoe UI Light" panose="020B0502040204020203" pitchFamily="34" charset="0"/>
                <a:cs typeface="Segoe UI Light" panose="020B0502040204020203" pitchFamily="34" charset="0"/>
              </a:rPr>
              <a:t>More aligned</a:t>
            </a:r>
          </a:p>
          <a:p>
            <a:pPr marL="914400" lvl="1" indent="-457200" defTabSz="896455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2800" kern="0" dirty="0">
                <a:latin typeface="Segoe UI Light" panose="020B0502040204020203" pitchFamily="34" charset="0"/>
                <a:cs typeface="Segoe UI Light" panose="020B0502040204020203" pitchFamily="34" charset="0"/>
              </a:rPr>
              <a:t>Follow same principles, language semantics are different</a:t>
            </a:r>
          </a:p>
          <a:p>
            <a:pPr marL="914400" lvl="1" indent="-457200" defTabSz="896455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en-US" sz="2800" kern="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914400" lvl="1" indent="-457200" defTabSz="896455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en-US" sz="2800" kern="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defTabSz="896455">
              <a:lnSpc>
                <a:spcPct val="150000"/>
              </a:lnSpc>
              <a:defRPr/>
            </a:pPr>
            <a:endParaRPr lang="en-US" sz="2400" kern="0" dirty="0">
              <a:solidFill>
                <a:srgbClr val="002060"/>
              </a:solidFill>
              <a:latin typeface="Eurostile LT Std Condensed" panose="020B080603050206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0695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4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 advAuto="20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03175856-E392-4CF8-86BF-84F6B7FA1C14}"/>
              </a:ext>
            </a:extLst>
          </p:cNvPr>
          <p:cNvSpPr/>
          <p:nvPr/>
        </p:nvSpPr>
        <p:spPr bwMode="auto">
          <a:xfrm flipV="1">
            <a:off x="0" y="5077303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sp>
        <p:nvSpPr>
          <p:cNvPr id="12" name="Title 2"/>
          <p:cNvSpPr txBox="1">
            <a:spLocks/>
          </p:cNvSpPr>
          <p:nvPr/>
        </p:nvSpPr>
        <p:spPr>
          <a:xfrm>
            <a:off x="1446213" y="279400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 dirty="0">
                <a:ea typeface="Roboto" panose="02000000000000000000" pitchFamily="2" charset="0"/>
              </a:rPr>
              <a:t>Bot Framework Architecture</a:t>
            </a:r>
            <a:endParaRPr lang="en-US" sz="5399" dirty="0">
              <a:ea typeface="Roboto" panose="02000000000000000000" pitchFamily="2" charset="0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4470627" y="2503933"/>
            <a:ext cx="2902226" cy="2283480"/>
            <a:chOff x="4524292" y="2638377"/>
            <a:chExt cx="2902226" cy="2283480"/>
          </a:xfrm>
        </p:grpSpPr>
        <p:sp>
          <p:nvSpPr>
            <p:cNvPr id="24" name="Rectangle 23"/>
            <p:cNvSpPr/>
            <p:nvPr/>
          </p:nvSpPr>
          <p:spPr>
            <a:xfrm>
              <a:off x="4643405" y="2973789"/>
              <a:ext cx="2664000" cy="1872000"/>
            </a:xfrm>
            <a:prstGeom prst="rect">
              <a:avLst/>
            </a:prstGeom>
            <a:solidFill>
              <a:srgbClr val="1B72B7"/>
            </a:solidFill>
            <a:ln w="12700" cap="flat" cmpd="sng" algn="ctr">
              <a:solidFill>
                <a:srgbClr val="1B72B7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Routes messages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Manages state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Bot registration, directory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Session tracking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Services (translation…)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Per-user, per-bot storage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SDK, APIs</a:t>
              </a: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4524292" y="2638377"/>
              <a:ext cx="2902226" cy="2283480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t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Bot Connector</a:t>
              </a: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1522687" y="2520564"/>
            <a:ext cx="2752346" cy="2250219"/>
            <a:chOff x="1522687" y="2520564"/>
            <a:chExt cx="2752346" cy="2250219"/>
          </a:xfrm>
        </p:grpSpPr>
        <p:sp>
          <p:nvSpPr>
            <p:cNvPr id="27" name="Arrow: Left-Right 26"/>
            <p:cNvSpPr/>
            <p:nvPr/>
          </p:nvSpPr>
          <p:spPr>
            <a:xfrm>
              <a:off x="3555033" y="3555673"/>
              <a:ext cx="720000" cy="180000"/>
            </a:xfrm>
            <a:prstGeom prst="leftRightArrow">
              <a:avLst/>
            </a:prstGeom>
            <a:solidFill>
              <a:srgbClr val="1B72B7"/>
            </a:solidFill>
            <a:ln w="12700" cap="flat" cmpd="sng" algn="ctr">
              <a:solidFill>
                <a:srgbClr val="1B72B7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28" name="Group 27"/>
            <p:cNvGrpSpPr/>
            <p:nvPr/>
          </p:nvGrpSpPr>
          <p:grpSpPr>
            <a:xfrm>
              <a:off x="1522687" y="2520564"/>
              <a:ext cx="1836752" cy="2250219"/>
              <a:chOff x="1892410" y="3140765"/>
              <a:chExt cx="1836752" cy="2250219"/>
            </a:xfrm>
          </p:grpSpPr>
          <p:grpSp>
            <p:nvGrpSpPr>
              <p:cNvPr id="29" name="Group 28"/>
              <p:cNvGrpSpPr/>
              <p:nvPr/>
            </p:nvGrpSpPr>
            <p:grpSpPr>
              <a:xfrm>
                <a:off x="1964786" y="3641697"/>
                <a:ext cx="1692000" cy="1679951"/>
                <a:chOff x="1960422" y="3641697"/>
                <a:chExt cx="1692000" cy="1679951"/>
              </a:xfrm>
            </p:grpSpPr>
            <p:sp>
              <p:nvSpPr>
                <p:cNvPr id="31" name="Rectangle 30"/>
                <p:cNvSpPr/>
                <p:nvPr/>
              </p:nvSpPr>
              <p:spPr bwMode="auto">
                <a:xfrm>
                  <a:off x="1960422" y="4529648"/>
                  <a:ext cx="1692000" cy="792000"/>
                </a:xfrm>
                <a:prstGeom prst="rect">
                  <a:avLst/>
                </a:prstGeom>
                <a:solidFill>
                  <a:srgbClr val="F97923"/>
                </a:solidFill>
                <a:ln w="6350" cap="flat" cmpd="sng" algn="ctr">
                  <a:noFill/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32293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0" i="0" u="none" strike="noStrike" kern="0" cap="none" spc="0" normalizeH="0" baseline="0" noProof="0" dirty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"/>
                      <a:ea typeface="Segoe UI" pitchFamily="34" charset="0"/>
                      <a:cs typeface="Segoe UI" pitchFamily="34" charset="0"/>
                    </a:rPr>
                    <a:t>Bot Builder SDK</a:t>
                  </a:r>
                  <a:br>
                    <a:rPr kumimoji="0" lang="en-US" sz="1400" b="0" i="0" u="none" strike="noStrike" kern="0" cap="none" spc="0" normalizeH="0" baseline="0" noProof="0" dirty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"/>
                      <a:ea typeface="Segoe UI" pitchFamily="34" charset="0"/>
                      <a:cs typeface="Segoe UI" pitchFamily="34" charset="0"/>
                    </a:rPr>
                  </a:br>
                  <a:r>
                    <a:rPr kumimoji="0" lang="en-US" sz="1400" b="0" i="0" u="none" strike="noStrike" kern="0" cap="none" spc="0" normalizeH="0" baseline="0" noProof="0" dirty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"/>
                      <a:ea typeface="Segoe UI" pitchFamily="34" charset="0"/>
                      <a:cs typeface="Segoe UI" pitchFamily="34" charset="0"/>
                    </a:rPr>
                    <a:t>(Node.js + C#)</a:t>
                  </a:r>
                </a:p>
              </p:txBody>
            </p:sp>
            <p:sp>
              <p:nvSpPr>
                <p:cNvPr id="32" name="Rectangle 31"/>
                <p:cNvSpPr/>
                <p:nvPr/>
              </p:nvSpPr>
              <p:spPr>
                <a:xfrm>
                  <a:off x="1960422" y="3641697"/>
                  <a:ext cx="1692000" cy="792000"/>
                </a:xfrm>
                <a:prstGeom prst="rect">
                  <a:avLst/>
                </a:prstGeom>
                <a:solidFill>
                  <a:sysClr val="windowText" lastClr="000000">
                    <a:lumMod val="110000"/>
                    <a:satMod val="105000"/>
                    <a:tint val="67000"/>
                  </a:sysClr>
                </a:solidFill>
                <a:ln w="63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5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rPr>
                    <a:t>Your Bot logic</a:t>
                  </a:r>
                </a:p>
              </p:txBody>
            </p:sp>
          </p:grpSp>
          <p:sp>
            <p:nvSpPr>
              <p:cNvPr id="30" name="Rectangle 29"/>
              <p:cNvSpPr/>
              <p:nvPr/>
            </p:nvSpPr>
            <p:spPr>
              <a:xfrm>
                <a:off x="1892410" y="3140765"/>
                <a:ext cx="1836752" cy="2250219"/>
              </a:xfrm>
              <a:prstGeom prst="rect">
                <a:avLst/>
              </a:prstGeom>
              <a:noFill/>
              <a:ln w="12700" cap="flat" cmpd="sng" algn="ctr">
                <a:solidFill>
                  <a:srgbClr val="F97923">
                    <a:shade val="50000"/>
                  </a:srgbClr>
                </a:solidFill>
                <a:prstDash val="dash"/>
                <a:miter lim="800000"/>
              </a:ln>
              <a:effectLst/>
            </p:spPr>
            <p:txBody>
              <a:bodyPr rtlCol="0" anchor="t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Your Bot’s web service</a:t>
                </a:r>
              </a:p>
            </p:txBody>
          </p:sp>
        </p:grpSp>
      </p:grpSp>
      <p:grpSp>
        <p:nvGrpSpPr>
          <p:cNvPr id="33" name="Group 32"/>
          <p:cNvGrpSpPr/>
          <p:nvPr/>
        </p:nvGrpSpPr>
        <p:grpSpPr>
          <a:xfrm>
            <a:off x="7568447" y="1648015"/>
            <a:ext cx="3324840" cy="4058450"/>
            <a:chOff x="7568447" y="1648015"/>
            <a:chExt cx="3324840" cy="4058450"/>
          </a:xfrm>
        </p:grpSpPr>
        <p:sp>
          <p:nvSpPr>
            <p:cNvPr id="34" name="Arrow: Left-Right 33"/>
            <p:cNvSpPr/>
            <p:nvPr/>
          </p:nvSpPr>
          <p:spPr>
            <a:xfrm>
              <a:off x="7568447" y="3587240"/>
              <a:ext cx="720000" cy="180000"/>
            </a:xfrm>
            <a:prstGeom prst="leftRightArrow">
              <a:avLst/>
            </a:prstGeom>
            <a:solidFill>
              <a:srgbClr val="1B72B7"/>
            </a:solidFill>
            <a:ln w="12700" cap="flat" cmpd="sng" algn="ctr">
              <a:solidFill>
                <a:srgbClr val="1B72B7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610409" y="1648015"/>
              <a:ext cx="2282878" cy="40584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85686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5EA746D2-88B7-481D-822A-1A92343B90E9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243373" y="278177"/>
            <a:ext cx="11655078" cy="899537"/>
          </a:xfrm>
        </p:spPr>
        <p:txBody>
          <a:bodyPr/>
          <a:lstStyle/>
          <a:p>
            <a:r>
              <a:rPr lang="en-GB" sz="5294" dirty="0">
                <a:cs typeface="Segoe UI Semibold" panose="020B0702040204020203" pitchFamily="34" charset="0"/>
              </a:rPr>
              <a:t>Register</a:t>
            </a:r>
            <a:endParaRPr lang="en-GB" dirty="0">
              <a:cs typeface="Segoe UI Semibold" panose="020B0702040204020203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270068" y="2017935"/>
            <a:ext cx="4661735" cy="3274358"/>
          </a:xfrm>
        </p:spPr>
        <p:txBody>
          <a:bodyPr/>
          <a:lstStyle/>
          <a:p>
            <a:pPr marL="0" indent="0" defTabSz="457049">
              <a:buNone/>
              <a:defRPr/>
            </a:pPr>
            <a:r>
              <a:rPr lang="en-US" sz="3137" kern="0" dirty="0">
                <a:solidFill>
                  <a:srgbClr val="000000"/>
                </a:solidFill>
              </a:rPr>
              <a:t>Build your Bot using</a:t>
            </a:r>
          </a:p>
          <a:p>
            <a:pPr defTabSz="457049">
              <a:defRPr/>
            </a:pPr>
            <a:endParaRPr lang="en-US" sz="3137" kern="0" dirty="0">
              <a:solidFill>
                <a:srgbClr val="000000"/>
              </a:solidFill>
            </a:endParaRPr>
          </a:p>
          <a:p>
            <a:pPr defTabSz="457049">
              <a:defRPr/>
            </a:pPr>
            <a:r>
              <a:rPr lang="en-US" sz="3137" kern="0" dirty="0">
                <a:solidFill>
                  <a:srgbClr val="000000"/>
                </a:solidFill>
              </a:rPr>
              <a:t>.NET</a:t>
            </a:r>
          </a:p>
          <a:p>
            <a:pPr defTabSz="457049">
              <a:defRPr/>
            </a:pPr>
            <a:r>
              <a:rPr lang="en-US" sz="3137" kern="0" dirty="0">
                <a:solidFill>
                  <a:srgbClr val="000000"/>
                </a:solidFill>
              </a:rPr>
              <a:t>JavaScript</a:t>
            </a:r>
          </a:p>
          <a:p>
            <a:pPr defTabSz="457049">
              <a:defRPr/>
            </a:pPr>
            <a:r>
              <a:rPr lang="en-US" sz="3137" kern="0" dirty="0">
                <a:solidFill>
                  <a:srgbClr val="000000"/>
                </a:solidFill>
              </a:rPr>
              <a:t>Python</a:t>
            </a:r>
          </a:p>
          <a:p>
            <a:pPr defTabSz="457049">
              <a:defRPr/>
            </a:pPr>
            <a:r>
              <a:rPr lang="en-US" sz="3137" kern="0" dirty="0">
                <a:solidFill>
                  <a:srgbClr val="000000"/>
                </a:solidFill>
              </a:rPr>
              <a:t>Java</a:t>
            </a:r>
          </a:p>
        </p:txBody>
      </p:sp>
      <p:sp>
        <p:nvSpPr>
          <p:cNvPr id="5" name="Rectangle 4"/>
          <p:cNvSpPr/>
          <p:nvPr/>
        </p:nvSpPr>
        <p:spPr>
          <a:xfrm>
            <a:off x="6096000" y="489"/>
            <a:ext cx="6125473" cy="6930974"/>
          </a:xfrm>
          <a:prstGeom prst="rect">
            <a:avLst/>
          </a:prstGeom>
          <a:solidFill>
            <a:srgbClr val="3A96DD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7" tIns="45713" rIns="91427" bIns="4571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4225">
              <a:defRPr/>
            </a:pPr>
            <a:endParaRPr lang="en-GB" sz="2800" kern="0" dirty="0">
              <a:solidFill>
                <a:srgbClr val="FFFFFF"/>
              </a:solidFill>
              <a:latin typeface="Segoe UI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sp>
        <p:nvSpPr>
          <p:cNvPr id="9" name="Title 2"/>
          <p:cNvSpPr txBox="1">
            <a:spLocks/>
          </p:cNvSpPr>
          <p:nvPr/>
        </p:nvSpPr>
        <p:spPr>
          <a:xfrm>
            <a:off x="1446213" y="279400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ea typeface="Roboto" panose="02000000000000000000" pitchFamily="2" charset="0"/>
              </a:rPr>
              <a:t>Build</a:t>
            </a:r>
          </a:p>
        </p:txBody>
      </p:sp>
      <p:pic>
        <p:nvPicPr>
          <p:cNvPr id="10" name="gif2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4681" end="14471.6666"/>
                </p14:media>
              </p:ext>
            </p:extLst>
          </p:nvPr>
        </p:nvPicPr>
        <p:blipFill rotWithShape="1">
          <a:blip r:embed="rId6"/>
          <a:srcRect l="5268" t="25741" r="41003" b="15198"/>
          <a:stretch>
            <a:fillRect/>
          </a:stretch>
        </p:blipFill>
        <p:spPr>
          <a:xfrm>
            <a:off x="6205007" y="1639659"/>
            <a:ext cx="5907458" cy="3652634"/>
          </a:xfrm>
          <a:prstGeom prst="rect">
            <a:avLst/>
          </a:prstGeom>
          <a:ln w="50800">
            <a:solidFill>
              <a:srgbClr val="A1CEEF"/>
            </a:solidFill>
          </a:ln>
        </p:spPr>
      </p:pic>
    </p:spTree>
    <p:extLst>
      <p:ext uri="{BB962C8B-B14F-4D97-AF65-F5344CB8AC3E}">
        <p14:creationId xmlns:p14="http://schemas.microsoft.com/office/powerpoint/2010/main" val="1683625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8" dur="4314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9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0" fill="hold">
                      <p:stCondLst>
                        <p:cond delay="0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3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34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8CECA80-FB97-4CD2-A5C2-97B4BF1138BC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243373" y="278177"/>
            <a:ext cx="11655078" cy="899537"/>
          </a:xfrm>
        </p:spPr>
        <p:txBody>
          <a:bodyPr/>
          <a:lstStyle/>
          <a:p>
            <a:r>
              <a:rPr lang="en-GB" sz="5294" dirty="0">
                <a:cs typeface="Segoe UI Semibold" panose="020B0702040204020203" pitchFamily="34" charset="0"/>
              </a:rPr>
              <a:t>Register</a:t>
            </a:r>
            <a:endParaRPr lang="en-GB" dirty="0">
              <a:cs typeface="Segoe UI Semibold" panose="020B0702040204020203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sp>
        <p:nvSpPr>
          <p:cNvPr id="9" name="Title 2"/>
          <p:cNvSpPr txBox="1">
            <a:spLocks/>
          </p:cNvSpPr>
          <p:nvPr/>
        </p:nvSpPr>
        <p:spPr>
          <a:xfrm>
            <a:off x="1446213" y="279400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ea typeface="Roboto" panose="02000000000000000000" pitchFamily="2" charset="0"/>
              </a:rPr>
              <a:t>Register</a:t>
            </a:r>
            <a:endParaRPr lang="en-US" sz="5399" dirty="0">
              <a:solidFill>
                <a:schemeClr val="bg1">
                  <a:lumMod val="50000"/>
                </a:schemeClr>
              </a:solidFill>
              <a:ea typeface="Roboto" panose="02000000000000000000" pitchFamily="2" charset="0"/>
            </a:endParaRPr>
          </a:p>
        </p:txBody>
      </p:sp>
      <p:pic>
        <p:nvPicPr>
          <p:cNvPr id="12" name="newbotreg2">
            <a:hlinkClick r:id="" action="ppaction://media"/>
            <a:extLst>
              <a:ext uri="{FF2B5EF4-FFF2-40B4-BE49-F238E27FC236}">
                <a16:creationId xmlns:a16="http://schemas.microsoft.com/office/drawing/2014/main" id="{01218A24-BF7C-484C-AE02-E076E9F94B3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r="9054" b="1313"/>
          <a:stretch/>
        </p:blipFill>
        <p:spPr>
          <a:xfrm>
            <a:off x="3499831" y="1235075"/>
            <a:ext cx="8617220" cy="5259861"/>
          </a:xfrm>
          <a:prstGeom prst="rect">
            <a:avLst/>
          </a:prstGeom>
          <a:ln w="50800">
            <a:solidFill>
              <a:srgbClr val="A1CEEF"/>
            </a:solidFill>
          </a:ln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DBC8A467-113F-46E0-8F59-EFE68E0D6D83}"/>
              </a:ext>
            </a:extLst>
          </p:cNvPr>
          <p:cNvSpPr txBox="1">
            <a:spLocks/>
          </p:cNvSpPr>
          <p:nvPr/>
        </p:nvSpPr>
        <p:spPr>
          <a:xfrm>
            <a:off x="270068" y="2625361"/>
            <a:ext cx="4661735" cy="1681229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336080" marR="0" indent="-336080" algn="l" defTabSz="91419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392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72581" marR="0" indent="-236500" algn="l" defTabSz="91419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353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84187" marR="0" indent="-224054" algn="l" defTabSz="91419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96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08241" marR="0" indent="-224054" algn="l" defTabSz="91419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32294" marR="0" indent="-224054" algn="l" defTabSz="91419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14026" indent="-228548" algn="l" defTabSz="91419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123" indent="-228548" algn="l" defTabSz="91419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219" indent="-228548" algn="l" defTabSz="91419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315" indent="-228548" algn="l" defTabSz="91419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457049">
              <a:buFont typeface="Arial" pitchFamily="34" charset="0"/>
              <a:buNone/>
              <a:defRPr/>
            </a:pPr>
            <a:r>
              <a:rPr lang="en-US" sz="3137" kern="0" dirty="0">
                <a:solidFill>
                  <a:srgbClr val="000000"/>
                </a:solidFill>
              </a:rPr>
              <a:t>Register your bot</a:t>
            </a:r>
          </a:p>
          <a:p>
            <a:pPr marL="0" indent="0" defTabSz="457049">
              <a:buFont typeface="Arial" pitchFamily="34" charset="0"/>
              <a:buNone/>
              <a:defRPr/>
            </a:pPr>
            <a:endParaRPr lang="en-US" sz="3137" kern="0" dirty="0">
              <a:solidFill>
                <a:srgbClr val="000000"/>
              </a:solidFill>
            </a:endParaRPr>
          </a:p>
          <a:p>
            <a:pPr marL="0" indent="0" defTabSz="457049">
              <a:buFont typeface="Arial" pitchFamily="34" charset="0"/>
              <a:buNone/>
              <a:defRPr/>
            </a:pPr>
            <a:r>
              <a:rPr lang="en-US" sz="3137" kern="0" dirty="0">
                <a:solidFill>
                  <a:srgbClr val="000000"/>
                </a:solidFill>
              </a:rPr>
              <a:t>in Azure</a:t>
            </a:r>
          </a:p>
        </p:txBody>
      </p:sp>
    </p:spTree>
    <p:extLst>
      <p:ext uri="{BB962C8B-B14F-4D97-AF65-F5344CB8AC3E}">
        <p14:creationId xmlns:p14="http://schemas.microsoft.com/office/powerpoint/2010/main" val="2356933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933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9503C00-9439-4108-8B56-D28B8F1F8D63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sp>
        <p:nvSpPr>
          <p:cNvPr id="12" name="Title 2"/>
          <p:cNvSpPr txBox="1">
            <a:spLocks/>
          </p:cNvSpPr>
          <p:nvPr/>
        </p:nvSpPr>
        <p:spPr>
          <a:xfrm>
            <a:off x="1446213" y="279400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>
                <a:ea typeface="Roboto" panose="02000000000000000000" pitchFamily="2" charset="0"/>
              </a:rPr>
              <a:t>Agenda</a:t>
            </a:r>
            <a:endParaRPr lang="en-US" sz="5399" dirty="0">
              <a:ea typeface="Roboto" panose="02000000000000000000" pitchFamily="2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56249" y="2118360"/>
            <a:ext cx="3982239" cy="4093754"/>
          </a:xfrm>
          <a:prstGeom prst="rect">
            <a:avLst/>
          </a:prstGeom>
          <a:solidFill>
            <a:srgbClr val="0078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sz="4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Introduction</a:t>
            </a:r>
          </a:p>
          <a:p>
            <a:pPr algn="ctr"/>
            <a:br>
              <a:rPr lang="en-GB" dirty="0">
                <a:latin typeface="Segoe UI Semilight" panose="020B0402040204020203" pitchFamily="34" charset="0"/>
                <a:cs typeface="Segoe UI Semilight" panose="020B0402040204020203" pitchFamily="34" charset="0"/>
              </a:rPr>
            </a:br>
            <a:r>
              <a:rPr lang="en-GB" sz="28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What is a chatbot</a:t>
            </a:r>
          </a:p>
          <a:p>
            <a:pPr algn="ctr"/>
            <a:r>
              <a:rPr lang="en-GB" sz="28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Why bots?</a:t>
            </a:r>
          </a:p>
          <a:p>
            <a:pPr algn="ctr">
              <a:lnSpc>
                <a:spcPts val="4300"/>
              </a:lnSpc>
            </a:pPr>
            <a:r>
              <a:rPr lang="en-GB" sz="28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What is Bot Framework</a:t>
            </a:r>
          </a:p>
          <a:p>
            <a:pPr algn="ctr">
              <a:lnSpc>
                <a:spcPts val="4300"/>
              </a:lnSpc>
            </a:pPr>
            <a:r>
              <a:rPr lang="en-GB" sz="28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Dialogs</a:t>
            </a:r>
          </a:p>
          <a:p>
            <a:pPr algn="ctr">
              <a:lnSpc>
                <a:spcPts val="4300"/>
              </a:lnSpc>
            </a:pPr>
            <a:r>
              <a:rPr lang="en-GB" sz="2800" dirty="0" err="1">
                <a:latin typeface="Segoe UI Semilight" panose="020B0402040204020203" pitchFamily="34" charset="0"/>
                <a:cs typeface="Segoe UI Semilight" panose="020B0402040204020203" pitchFamily="34" charset="0"/>
              </a:rPr>
              <a:t>Formflow</a:t>
            </a:r>
            <a:endParaRPr lang="en-GB" sz="28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algn="ctr">
              <a:lnSpc>
                <a:spcPts val="4300"/>
              </a:lnSpc>
            </a:pPr>
            <a:r>
              <a:rPr lang="en-GB" sz="2800" dirty="0" err="1">
                <a:latin typeface="Segoe UI Semilight" panose="020B0402040204020203" pitchFamily="34" charset="0"/>
                <a:cs typeface="Segoe UI Semilight" panose="020B0402040204020203" pitchFamily="34" charset="0"/>
              </a:rPr>
              <a:t>QnA</a:t>
            </a:r>
            <a:r>
              <a:rPr lang="en-GB" sz="28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Maker</a:t>
            </a:r>
            <a:endParaRPr lang="en-GB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7680960" y="2118360"/>
            <a:ext cx="3982239" cy="3687354"/>
          </a:xfrm>
          <a:prstGeom prst="rect">
            <a:avLst/>
          </a:prstGeom>
          <a:solidFill>
            <a:srgbClr val="7373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sz="4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Bot smarts</a:t>
            </a:r>
          </a:p>
          <a:p>
            <a:pPr algn="ctr"/>
            <a:endParaRPr lang="en-GB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algn="ctr">
              <a:lnSpc>
                <a:spcPts val="4300"/>
              </a:lnSpc>
            </a:pPr>
            <a:r>
              <a:rPr lang="en-GB" sz="28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luis.ai</a:t>
            </a:r>
          </a:p>
          <a:p>
            <a:pPr algn="ctr">
              <a:lnSpc>
                <a:spcPts val="4300"/>
              </a:lnSpc>
            </a:pPr>
            <a:r>
              <a:rPr lang="en-GB" sz="28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Cards</a:t>
            </a:r>
          </a:p>
          <a:p>
            <a:pPr algn="ctr">
              <a:lnSpc>
                <a:spcPts val="4300"/>
              </a:lnSpc>
            </a:pPr>
            <a:r>
              <a:rPr lang="en-GB" sz="28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Proactive Bot</a:t>
            </a:r>
            <a:endParaRPr lang="en-GB" sz="16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9393899" y="3050515"/>
            <a:ext cx="6995160" cy="89413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6244" y="2697480"/>
            <a:ext cx="2346960" cy="2346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418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846EFEAE-5D92-4D63-BE40-51BD5669538F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Subtitle 2"/>
          <p:cNvSpPr txBox="1">
            <a:spLocks/>
          </p:cNvSpPr>
          <p:nvPr/>
        </p:nvSpPr>
        <p:spPr>
          <a:xfrm>
            <a:off x="4718657" y="5790550"/>
            <a:ext cx="2755517" cy="726788"/>
          </a:xfrm>
          <a:prstGeom prst="rect">
            <a:avLst/>
          </a:prstGeom>
        </p:spPr>
        <p:txBody>
          <a:bodyPr vert="horz" lIns="89642" tIns="44821" rIns="89642" bIns="44821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896386">
              <a:spcBef>
                <a:spcPts val="980"/>
              </a:spcBef>
              <a:buNone/>
            </a:pPr>
            <a:r>
              <a:rPr lang="en-GB" sz="1961" dirty="0">
                <a:solidFill>
                  <a:prstClr val="black"/>
                </a:solidFill>
                <a:latin typeface="Segoe UI semiLight (Headings)"/>
                <a:ea typeface="Ebrima" panose="02000000000000000000" pitchFamily="2" charset="0"/>
                <a:cs typeface="Segoe UI" panose="020B0502040204020203" pitchFamily="34" charset="0"/>
              </a:rPr>
              <a:t>Skype</a:t>
            </a:r>
            <a:endParaRPr lang="en-GB" sz="2745" dirty="0">
              <a:solidFill>
                <a:prstClr val="black"/>
              </a:solidFill>
              <a:latin typeface="Segoe UI semiLight (Headings)"/>
              <a:ea typeface="Ebrima" panose="02000000000000000000" pitchFamily="2" charset="0"/>
              <a:cs typeface="Segoe UI" panose="020B0502040204020203" pitchFamily="34" charset="0"/>
            </a:endParaRPr>
          </a:p>
        </p:txBody>
      </p:sp>
      <p:sp>
        <p:nvSpPr>
          <p:cNvPr id="14" name="Subtitle 2"/>
          <p:cNvSpPr txBox="1">
            <a:spLocks/>
          </p:cNvSpPr>
          <p:nvPr/>
        </p:nvSpPr>
        <p:spPr>
          <a:xfrm>
            <a:off x="1236404" y="5839664"/>
            <a:ext cx="2755517" cy="726788"/>
          </a:xfrm>
          <a:prstGeom prst="rect">
            <a:avLst/>
          </a:prstGeom>
        </p:spPr>
        <p:txBody>
          <a:bodyPr vert="horz" lIns="89642" tIns="44821" rIns="89642" bIns="44821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896386">
              <a:spcBef>
                <a:spcPts val="980"/>
              </a:spcBef>
              <a:buNone/>
            </a:pPr>
            <a:r>
              <a:rPr lang="en-GB" sz="1961" dirty="0">
                <a:solidFill>
                  <a:prstClr val="black"/>
                </a:solidFill>
                <a:latin typeface="Segoe UI semiLight (Headings)"/>
                <a:ea typeface="Ebrima" panose="02000000000000000000" pitchFamily="2" charset="0"/>
                <a:cs typeface="Segoe UI" panose="020B0502040204020203" pitchFamily="34" charset="0"/>
              </a:rPr>
              <a:t>Facebook</a:t>
            </a:r>
          </a:p>
        </p:txBody>
      </p:sp>
      <p:sp>
        <p:nvSpPr>
          <p:cNvPr id="16" name="Subtitle 2"/>
          <p:cNvSpPr txBox="1">
            <a:spLocks/>
          </p:cNvSpPr>
          <p:nvPr/>
        </p:nvSpPr>
        <p:spPr>
          <a:xfrm>
            <a:off x="8276382" y="5839664"/>
            <a:ext cx="2755517" cy="726788"/>
          </a:xfrm>
          <a:prstGeom prst="rect">
            <a:avLst/>
          </a:prstGeom>
        </p:spPr>
        <p:txBody>
          <a:bodyPr vert="horz" lIns="89642" tIns="44821" rIns="89642" bIns="44821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896386">
              <a:spcBef>
                <a:spcPts val="980"/>
              </a:spcBef>
              <a:buNone/>
            </a:pPr>
            <a:r>
              <a:rPr lang="en-GB" sz="1961" dirty="0">
                <a:solidFill>
                  <a:prstClr val="black"/>
                </a:solidFill>
                <a:latin typeface="Segoe UI semiLight (Headings)"/>
                <a:ea typeface="Ebrima" panose="02000000000000000000" pitchFamily="2" charset="0"/>
                <a:cs typeface="Segoe UI" panose="020B0502040204020203" pitchFamily="34" charset="0"/>
              </a:rPr>
              <a:t>&amp; more!</a:t>
            </a:r>
            <a:endParaRPr lang="en-GB" sz="2745" dirty="0">
              <a:solidFill>
                <a:prstClr val="black"/>
              </a:solidFill>
              <a:latin typeface="Segoe UI semiLight (Headings)"/>
              <a:ea typeface="Ebrima" panose="02000000000000000000" pitchFamily="2" charset="0"/>
              <a:cs typeface="Segoe UI" panose="020B0502040204020203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372" y="1800695"/>
            <a:ext cx="2672549" cy="379526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2682" y="1799072"/>
            <a:ext cx="2946637" cy="4005671"/>
          </a:xfrm>
          <a:prstGeom prst="rect">
            <a:avLst/>
          </a:prstGeom>
        </p:spPr>
      </p:pic>
      <p:grpSp>
        <p:nvGrpSpPr>
          <p:cNvPr id="25" name="Group 24"/>
          <p:cNvGrpSpPr/>
          <p:nvPr/>
        </p:nvGrpSpPr>
        <p:grpSpPr>
          <a:xfrm>
            <a:off x="8605962" y="2622227"/>
            <a:ext cx="2215581" cy="2202271"/>
            <a:chOff x="3749384" y="3131506"/>
            <a:chExt cx="1553585" cy="1544252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52228" y="3661088"/>
              <a:ext cx="480465" cy="480465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749384" y="4195293"/>
              <a:ext cx="480465" cy="480465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282924" y="4195293"/>
              <a:ext cx="480465" cy="480465"/>
            </a:xfrm>
            <a:prstGeom prst="rect">
              <a:avLst/>
            </a:prstGeom>
          </p:spPr>
        </p:pic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816467" y="4195293"/>
              <a:ext cx="480465" cy="480465"/>
            </a:xfrm>
            <a:prstGeom prst="rect">
              <a:avLst/>
            </a:prstGeom>
          </p:spPr>
        </p:pic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819308" y="3661088"/>
              <a:ext cx="480465" cy="480465"/>
            </a:xfrm>
            <a:prstGeom prst="rect">
              <a:avLst/>
            </a:prstGeom>
          </p:spPr>
        </p:pic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285768" y="3661088"/>
              <a:ext cx="480465" cy="480465"/>
            </a:xfrm>
            <a:prstGeom prst="rect">
              <a:avLst/>
            </a:prstGeom>
          </p:spPr>
        </p:pic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282924" y="3131506"/>
              <a:ext cx="480465" cy="480465"/>
            </a:xfrm>
            <a:prstGeom prst="rect">
              <a:avLst/>
            </a:prstGeom>
          </p:spPr>
        </p:pic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749384" y="3131506"/>
              <a:ext cx="480465" cy="480465"/>
            </a:xfrm>
            <a:prstGeom prst="rect">
              <a:avLst/>
            </a:prstGeom>
          </p:spPr>
        </p:pic>
        <p:grpSp>
          <p:nvGrpSpPr>
            <p:cNvPr id="34" name="Group 33"/>
            <p:cNvGrpSpPr/>
            <p:nvPr/>
          </p:nvGrpSpPr>
          <p:grpSpPr>
            <a:xfrm>
              <a:off x="4816464" y="3131506"/>
              <a:ext cx="486505" cy="480465"/>
              <a:chOff x="5440785" y="1554498"/>
              <a:chExt cx="688526" cy="679979"/>
            </a:xfrm>
          </p:grpSpPr>
          <p:sp>
            <p:nvSpPr>
              <p:cNvPr id="35" name="TextBox 34"/>
              <p:cNvSpPr txBox="1"/>
              <p:nvPr/>
            </p:nvSpPr>
            <p:spPr>
              <a:xfrm>
                <a:off x="5440785" y="1554498"/>
                <a:ext cx="688526" cy="679979"/>
              </a:xfrm>
              <a:prstGeom prst="rect">
                <a:avLst/>
              </a:prstGeom>
              <a:solidFill>
                <a:schemeClr val="accent1"/>
              </a:solidFill>
            </p:spPr>
            <p:txBody>
              <a:bodyPr wrap="square" lIns="179259" tIns="143407" rIns="179259" bIns="143407" rtlCol="0">
                <a:noAutofit/>
              </a:bodyPr>
              <a:lstStyle/>
              <a:p>
                <a:pPr algn="ctr" defTabSz="895638">
                  <a:lnSpc>
                    <a:spcPct val="90000"/>
                  </a:lnSpc>
                  <a:tabLst>
                    <a:tab pos="877995" algn="l"/>
                  </a:tabLst>
                  <a:defRPr/>
                </a:pPr>
                <a:endParaRPr lang="en-US" sz="2400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latin typeface="Segoe UI Semilight" charset="0"/>
                  <a:ea typeface="Segoe UI Semilight" charset="0"/>
                  <a:cs typeface="Segoe UI Semilight" charset="0"/>
                </a:endParaRPr>
              </a:p>
            </p:txBody>
          </p:sp>
          <p:pic>
            <p:nvPicPr>
              <p:cNvPr id="36" name="Picture 35"/>
              <p:cNvPicPr>
                <a:picLocks noChangeAspect="1"/>
              </p:cNvPicPr>
              <p:nvPr/>
            </p:nvPicPr>
            <p:blipFill>
              <a:blip r:embed="rId13">
                <a:biLevel thresh="25000"/>
              </a:blip>
              <a:stretch>
                <a:fillRect/>
              </a:stretch>
            </p:blipFill>
            <p:spPr>
              <a:xfrm>
                <a:off x="5452411" y="1573584"/>
                <a:ext cx="651699" cy="644377"/>
              </a:xfrm>
              <a:prstGeom prst="rect">
                <a:avLst/>
              </a:prstGeom>
              <a:solidFill>
                <a:schemeClr val="accent1"/>
              </a:solidFill>
            </p:spPr>
          </p:pic>
        </p:grpSp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sp>
        <p:nvSpPr>
          <p:cNvPr id="21" name="Title 2"/>
          <p:cNvSpPr txBox="1">
            <a:spLocks/>
          </p:cNvSpPr>
          <p:nvPr/>
        </p:nvSpPr>
        <p:spPr>
          <a:xfrm>
            <a:off x="1446213" y="279400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 dirty="0">
                <a:ea typeface="Roboto" panose="02000000000000000000" pitchFamily="2" charset="0"/>
              </a:rPr>
              <a:t>Distribute</a:t>
            </a:r>
          </a:p>
        </p:txBody>
      </p:sp>
    </p:spTree>
    <p:extLst>
      <p:ext uri="{BB962C8B-B14F-4D97-AF65-F5344CB8AC3E}">
        <p14:creationId xmlns:p14="http://schemas.microsoft.com/office/powerpoint/2010/main" val="1025269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F4CACC2-3C8C-48B0-B208-EAF043C7BC27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22798" y="1156335"/>
            <a:ext cx="1036705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8800" b="1" i="0" u="none" strike="noStrike" kern="0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Creating Bots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039526" y="5586219"/>
            <a:ext cx="2133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600" kern="0" dirty="0">
                <a:solidFill>
                  <a:srgbClr val="171717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@</a:t>
            </a:r>
            <a:r>
              <a:rPr lang="en-AU" sz="2000" kern="0" dirty="0" err="1">
                <a:solidFill>
                  <a:srgbClr val="171717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jamesemann</a:t>
            </a:r>
            <a:endParaRPr kumimoji="0" lang="en-AU" sz="2800" i="0" u="none" strike="noStrike" kern="0" cap="none" spc="-306" normalizeH="0" baseline="0" noProof="0" dirty="0">
              <a:ln>
                <a:noFill/>
              </a:ln>
              <a:solidFill>
                <a:srgbClr val="171717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779885" y="5563819"/>
            <a:ext cx="486831" cy="444910"/>
            <a:chOff x="6430358" y="4771570"/>
            <a:chExt cx="303099" cy="276999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0358" y="4822317"/>
              <a:ext cx="213795" cy="213795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 userDrawn="1"/>
          </p:nvSpPr>
          <p:spPr>
            <a:xfrm>
              <a:off x="6548726" y="4771570"/>
              <a:ext cx="1847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GB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32017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AB824313-6805-4E0C-ADAC-FFA562E1B4EF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1446213" y="279400"/>
            <a:ext cx="10745787" cy="898525"/>
          </a:xfrm>
        </p:spPr>
        <p:txBody>
          <a:bodyPr/>
          <a:lstStyle/>
          <a:p>
            <a:r>
              <a:rPr lang="en-US" dirty="0">
                <a:latin typeface="Segoe UI Semilight" panose="020B0402040204020203" pitchFamily="34" charset="0"/>
                <a:ea typeface="Roboto" panose="02000000000000000000" pitchFamily="2" charset="0"/>
                <a:cs typeface="Segoe UI Semilight" panose="020B0402040204020203" pitchFamily="34" charset="0"/>
              </a:rPr>
              <a:t>Modelling your conversation</a:t>
            </a:r>
            <a:endParaRPr lang="en-US" sz="5399" dirty="0">
              <a:latin typeface="Segoe UI Semilight" panose="020B0402040204020203" pitchFamily="34" charset="0"/>
              <a:ea typeface="Roboto" panose="02000000000000000000" pitchFamily="2" charset="0"/>
              <a:cs typeface="Segoe UI Semilight" panose="020B0402040204020203" pitchFamily="34" charset="0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cxnSp>
        <p:nvCxnSpPr>
          <p:cNvPr id="10" name="Straight Arrow Connector 9"/>
          <p:cNvCxnSpPr>
            <a:cxnSpLocks/>
          </p:cNvCxnSpPr>
          <p:nvPr/>
        </p:nvCxnSpPr>
        <p:spPr>
          <a:xfrm flipV="1">
            <a:off x="718457" y="1344386"/>
            <a:ext cx="0" cy="5050970"/>
          </a:xfrm>
          <a:prstGeom prst="straightConnector1">
            <a:avLst/>
          </a:prstGeom>
          <a:ln w="76200">
            <a:solidFill>
              <a:srgbClr val="0078D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 rot="16200000">
            <a:off x="-2039008" y="3715982"/>
            <a:ext cx="50509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Flexibility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680357" y="6355558"/>
            <a:ext cx="112667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Effort to implement</a:t>
            </a:r>
          </a:p>
        </p:txBody>
      </p:sp>
      <p:cxnSp>
        <p:nvCxnSpPr>
          <p:cNvPr id="15" name="Straight Arrow Connector 14"/>
          <p:cNvCxnSpPr>
            <a:cxnSpLocks/>
          </p:cNvCxnSpPr>
          <p:nvPr/>
        </p:nvCxnSpPr>
        <p:spPr>
          <a:xfrm>
            <a:off x="680357" y="6355558"/>
            <a:ext cx="11266714" cy="0"/>
          </a:xfrm>
          <a:prstGeom prst="straightConnector1">
            <a:avLst/>
          </a:prstGeom>
          <a:ln w="76200">
            <a:solidFill>
              <a:srgbClr val="0078D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/>
          <p:cNvGrpSpPr/>
          <p:nvPr/>
        </p:nvGrpSpPr>
        <p:grpSpPr>
          <a:xfrm>
            <a:off x="2590623" y="3857180"/>
            <a:ext cx="1539048" cy="276999"/>
            <a:chOff x="4024192" y="2019099"/>
            <a:chExt cx="1539048" cy="276999"/>
          </a:xfrm>
        </p:grpSpPr>
        <p:sp>
          <p:nvSpPr>
            <p:cNvPr id="17" name="Oval 16"/>
            <p:cNvSpPr/>
            <p:nvPr/>
          </p:nvSpPr>
          <p:spPr>
            <a:xfrm>
              <a:off x="4024192" y="2054384"/>
              <a:ext cx="210991" cy="210991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 dirty="0"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235183" y="2019099"/>
              <a:ext cx="13280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dirty="0">
                  <a:latin typeface="Segoe UI Semibold" panose="020B0702040204020203" pitchFamily="34" charset="0"/>
                  <a:cs typeface="Segoe UI Semibold" panose="020B0702040204020203" pitchFamily="34" charset="0"/>
                </a:rPr>
                <a:t>Dialogs</a:t>
              </a:r>
              <a:endParaRPr lang="en-GB" dirty="0"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859340" y="5990682"/>
            <a:ext cx="1539048" cy="276999"/>
            <a:chOff x="859340" y="5990682"/>
            <a:chExt cx="1539048" cy="276999"/>
          </a:xfrm>
        </p:grpSpPr>
        <p:sp>
          <p:nvSpPr>
            <p:cNvPr id="53" name="Oval 52"/>
            <p:cNvSpPr/>
            <p:nvPr/>
          </p:nvSpPr>
          <p:spPr>
            <a:xfrm>
              <a:off x="859340" y="6025967"/>
              <a:ext cx="210991" cy="210991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 dirty="0"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1070331" y="5990682"/>
              <a:ext cx="13280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dirty="0">
                  <a:latin typeface="Segoe UI Semibold" panose="020B0702040204020203" pitchFamily="34" charset="0"/>
                  <a:cs typeface="Segoe UI Semibold" panose="020B0702040204020203" pitchFamily="34" charset="0"/>
                </a:rPr>
                <a:t>Single turn</a:t>
              </a: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10408023" y="1428224"/>
            <a:ext cx="1539048" cy="276999"/>
            <a:chOff x="10408023" y="1428224"/>
            <a:chExt cx="1539048" cy="276999"/>
          </a:xfrm>
        </p:grpSpPr>
        <p:sp>
          <p:nvSpPr>
            <p:cNvPr id="55" name="Oval 54"/>
            <p:cNvSpPr/>
            <p:nvPr/>
          </p:nvSpPr>
          <p:spPr>
            <a:xfrm>
              <a:off x="10408023" y="1463509"/>
              <a:ext cx="210991" cy="210991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 dirty="0"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10619014" y="1428224"/>
              <a:ext cx="13280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dirty="0">
                  <a:latin typeface="Segoe UI Semibold" panose="020B0702040204020203" pitchFamily="34" charset="0"/>
                  <a:cs typeface="Segoe UI Semibold" panose="020B0702040204020203" pitchFamily="34" charset="0"/>
                </a:rPr>
                <a:t>Bespoke</a:t>
              </a:r>
              <a:endParaRPr lang="en-GB" dirty="0"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</p:grpSp>
      <p:pic>
        <p:nvPicPr>
          <p:cNvPr id="57" name="Picture 5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9393899" y="3050515"/>
            <a:ext cx="6995160" cy="894134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859340" y="5062897"/>
            <a:ext cx="364826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Single turn</a:t>
            </a:r>
          </a:p>
          <a:p>
            <a:r>
              <a:rPr lang="en-GB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Questions and answers (FAQ),</a:t>
            </a:r>
          </a:p>
          <a:p>
            <a:r>
              <a:rPr lang="en-GB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Command and control</a:t>
            </a:r>
            <a:br>
              <a:rPr lang="en-GB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</a:br>
            <a:endParaRPr lang="en-GB" sz="14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endParaRPr lang="en-GB" sz="14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2555047" y="3456712"/>
            <a:ext cx="28671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Multi layered conversations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10264017" y="810502"/>
            <a:ext cx="28671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Roll your own</a:t>
            </a:r>
          </a:p>
          <a:p>
            <a:r>
              <a:rPr lang="en-GB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state management </a:t>
            </a:r>
            <a:r>
              <a:rPr lang="en-GB" sz="1400" dirty="0" err="1">
                <a:latin typeface="Segoe UI Semilight" panose="020B0402040204020203" pitchFamily="34" charset="0"/>
                <a:cs typeface="Segoe UI Semilight" panose="020B0402040204020203" pitchFamily="34" charset="0"/>
              </a:rPr>
              <a:t>etc</a:t>
            </a:r>
            <a:endParaRPr lang="en-GB" sz="14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96548" y="3080825"/>
            <a:ext cx="4155280" cy="3186856"/>
          </a:xfrm>
          <a:prstGeom prst="rect">
            <a:avLst/>
          </a:prstGeom>
          <a:noFill/>
          <a:ln w="38100">
            <a:solidFill>
              <a:srgbClr val="0078D7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9634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37" grpId="0"/>
      <p:bldP spid="27" grpId="0"/>
      <p:bldP spid="65" grpId="0"/>
      <p:bldP spid="66" grpId="0"/>
      <p:bldP spid="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922798" y="1156335"/>
            <a:ext cx="10367057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8800" b="1" i="0" u="none" strike="noStrike" kern="0" cap="none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Demo</a:t>
            </a:r>
            <a:endParaRPr kumimoji="0" lang="en-AU" sz="16600" b="1" i="0" u="none" strike="noStrike" kern="0" cap="none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4700" b="1" i="0" u="none" strike="noStrike" kern="0" cap="none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Your first Bot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039526" y="5586219"/>
            <a:ext cx="2133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600" kern="0" dirty="0">
                <a:solidFill>
                  <a:schemeClr val="bg1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@</a:t>
            </a:r>
            <a:r>
              <a:rPr lang="en-AU" sz="2000" kern="0" dirty="0" err="1">
                <a:solidFill>
                  <a:schemeClr val="bg1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jamesemann</a:t>
            </a:r>
            <a:endParaRPr kumimoji="0" lang="en-AU" sz="2800" i="0" u="none" strike="noStrike" kern="0" cap="none" spc="-306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779872" y="5563822"/>
            <a:ext cx="374851" cy="424902"/>
            <a:chOff x="6430358" y="4771570"/>
            <a:chExt cx="233381" cy="264542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0358" y="4822317"/>
              <a:ext cx="213795" cy="213795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 userDrawn="1"/>
          </p:nvSpPr>
          <p:spPr>
            <a:xfrm>
              <a:off x="6548726" y="4771570"/>
              <a:ext cx="115013" cy="1724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GB" sz="12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27743727"/>
      </p:ext>
    </p:extLst>
  </p:cSld>
  <p:clrMapOvr>
    <a:masterClrMapping/>
  </p:clrMapOvr>
  <p:transition spd="slow">
    <p:comb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F4CACC2-3C8C-48B0-B208-EAF043C7BC27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22798" y="1156335"/>
            <a:ext cx="1036705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8800" b="1" i="0" u="none" strike="noStrike" kern="0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Adding Middleware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039526" y="5586219"/>
            <a:ext cx="2133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600" kern="0" dirty="0">
                <a:solidFill>
                  <a:srgbClr val="171717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@</a:t>
            </a:r>
            <a:r>
              <a:rPr lang="en-AU" sz="2000" kern="0" dirty="0" err="1">
                <a:solidFill>
                  <a:srgbClr val="171717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jamesemann</a:t>
            </a:r>
            <a:endParaRPr kumimoji="0" lang="en-AU" sz="2800" i="0" u="none" strike="noStrike" kern="0" cap="none" spc="-306" normalizeH="0" baseline="0" noProof="0" dirty="0">
              <a:ln>
                <a:noFill/>
              </a:ln>
              <a:solidFill>
                <a:srgbClr val="171717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779885" y="5563819"/>
            <a:ext cx="486831" cy="444910"/>
            <a:chOff x="6430358" y="4771570"/>
            <a:chExt cx="303099" cy="276999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0358" y="4822317"/>
              <a:ext cx="213795" cy="213795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 userDrawn="1"/>
          </p:nvSpPr>
          <p:spPr>
            <a:xfrm>
              <a:off x="6548726" y="4771570"/>
              <a:ext cx="1847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GB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35990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EE12E42-A166-4AE1-A772-BD501E8D2241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1" y="1588825"/>
            <a:ext cx="12191999" cy="54927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l">
              <a:lnSpc>
                <a:spcPct val="150000"/>
              </a:lnSpc>
            </a:pPr>
            <a:r>
              <a:rPr lang="en-GB" sz="3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Typically, Middleware is general functionality which you may want to apply to your bots</a:t>
            </a:r>
          </a:p>
          <a:p>
            <a:pPr lvl="1" algn="l">
              <a:lnSpc>
                <a:spcPct val="150000"/>
              </a:lnSpc>
            </a:pPr>
            <a:r>
              <a:rPr lang="en-GB" sz="3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For example:</a:t>
            </a:r>
          </a:p>
          <a:p>
            <a:pPr marL="1028700" lvl="1" indent="-571500" algn="l">
              <a:lnSpc>
                <a:spcPct val="150000"/>
              </a:lnSpc>
              <a:buFontTx/>
              <a:buChar char="-"/>
            </a:pPr>
            <a:r>
              <a:rPr lang="en-GB" sz="3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Conversation logging</a:t>
            </a:r>
          </a:p>
          <a:p>
            <a:pPr marL="1028700" lvl="1" indent="-571500" algn="l">
              <a:lnSpc>
                <a:spcPct val="150000"/>
              </a:lnSpc>
              <a:buFontTx/>
              <a:buChar char="-"/>
            </a:pPr>
            <a:r>
              <a:rPr lang="en-GB" sz="3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Error handling</a:t>
            </a:r>
          </a:p>
          <a:p>
            <a:pPr marL="1028700" lvl="1" indent="-571500" algn="l">
              <a:lnSpc>
                <a:spcPct val="150000"/>
              </a:lnSpc>
              <a:buFontTx/>
              <a:buChar char="-"/>
            </a:pPr>
            <a:r>
              <a:rPr lang="en-GB" sz="3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Natural language recognition</a:t>
            </a:r>
          </a:p>
          <a:p>
            <a:pPr lvl="1" algn="l">
              <a:lnSpc>
                <a:spcPct val="150000"/>
              </a:lnSpc>
            </a:pPr>
            <a:endParaRPr lang="en-GB" sz="32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lvl="1" algn="l">
              <a:lnSpc>
                <a:spcPct val="150000"/>
              </a:lnSpc>
            </a:pPr>
            <a:endParaRPr lang="en-GB" sz="32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algn="l">
              <a:lnSpc>
                <a:spcPct val="150000"/>
              </a:lnSpc>
            </a:pPr>
            <a:endParaRPr lang="en-GB" sz="32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sp>
        <p:nvSpPr>
          <p:cNvPr id="12" name="Title 2"/>
          <p:cNvSpPr txBox="1">
            <a:spLocks/>
          </p:cNvSpPr>
          <p:nvPr/>
        </p:nvSpPr>
        <p:spPr>
          <a:xfrm>
            <a:off x="1446213" y="279400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 dirty="0">
                <a:ea typeface="Roboto" panose="02000000000000000000" pitchFamily="2" charset="0"/>
              </a:rPr>
              <a:t>Middleware</a:t>
            </a:r>
            <a:endParaRPr lang="en-US" sz="5399" dirty="0"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6198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AB824313-6805-4E0C-ADAC-FFA562E1B4EF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1446213" y="279400"/>
            <a:ext cx="10745787" cy="898525"/>
          </a:xfrm>
        </p:spPr>
        <p:txBody>
          <a:bodyPr/>
          <a:lstStyle/>
          <a:p>
            <a:r>
              <a:rPr lang="en-US" dirty="0">
                <a:latin typeface="Segoe UI Semilight" panose="020B0402040204020203" pitchFamily="34" charset="0"/>
                <a:ea typeface="Roboto" panose="02000000000000000000" pitchFamily="2" charset="0"/>
                <a:cs typeface="Segoe UI Semilight" panose="020B0402040204020203" pitchFamily="34" charset="0"/>
              </a:rPr>
              <a:t>Middleware pipeline</a:t>
            </a:r>
            <a:endParaRPr lang="en-US" sz="5399" dirty="0">
              <a:latin typeface="Segoe UI Semilight" panose="020B0402040204020203" pitchFamily="34" charset="0"/>
              <a:ea typeface="Roboto" panose="02000000000000000000" pitchFamily="2" charset="0"/>
              <a:cs typeface="Segoe UI Semilight" panose="020B0402040204020203" pitchFamily="34" charset="0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9393899" y="3050515"/>
            <a:ext cx="6995160" cy="894134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79793328-BC1E-494C-8E99-72CF423A9BE9}"/>
              </a:ext>
            </a:extLst>
          </p:cNvPr>
          <p:cNvSpPr txBox="1"/>
          <p:nvPr/>
        </p:nvSpPr>
        <p:spPr>
          <a:xfrm>
            <a:off x="-390629" y="2730942"/>
            <a:ext cx="2403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Start turn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F84C7965-41C4-4542-92C0-90A4904265F6}"/>
              </a:ext>
            </a:extLst>
          </p:cNvPr>
          <p:cNvSpPr/>
          <p:nvPr/>
        </p:nvSpPr>
        <p:spPr>
          <a:xfrm>
            <a:off x="2164527" y="1347479"/>
            <a:ext cx="3048414" cy="5456917"/>
          </a:xfrm>
          <a:prstGeom prst="roundRect">
            <a:avLst/>
          </a:prstGeom>
          <a:solidFill>
            <a:srgbClr val="0078D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sz="2800" dirty="0">
                <a:latin typeface="Segoe UI" panose="020B0502040204020203" pitchFamily="34" charset="0"/>
                <a:cs typeface="Segoe UI" panose="020B0502040204020203" pitchFamily="34" charset="0"/>
              </a:rPr>
              <a:t>Middleware 1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AF2EE3B-72AE-4A7E-B381-1EF5568CBE6C}"/>
              </a:ext>
            </a:extLst>
          </p:cNvPr>
          <p:cNvSpPr txBox="1"/>
          <p:nvPr/>
        </p:nvSpPr>
        <p:spPr>
          <a:xfrm>
            <a:off x="2374337" y="2699600"/>
            <a:ext cx="26290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// do something before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D80B89B-ECDB-44A8-8252-F317AF11653A}"/>
              </a:ext>
            </a:extLst>
          </p:cNvPr>
          <p:cNvSpPr txBox="1"/>
          <p:nvPr/>
        </p:nvSpPr>
        <p:spPr>
          <a:xfrm>
            <a:off x="2374337" y="3247487"/>
            <a:ext cx="9408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next()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6CAE5E4-263A-4315-BBDA-0378DAE5AEC9}"/>
              </a:ext>
            </a:extLst>
          </p:cNvPr>
          <p:cNvSpPr txBox="1"/>
          <p:nvPr/>
        </p:nvSpPr>
        <p:spPr>
          <a:xfrm>
            <a:off x="2374336" y="5164126"/>
            <a:ext cx="2629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// do something after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4E29AC33-A69D-4258-ABDA-90E60C25F26E}"/>
              </a:ext>
            </a:extLst>
          </p:cNvPr>
          <p:cNvSpPr/>
          <p:nvPr/>
        </p:nvSpPr>
        <p:spPr>
          <a:xfrm>
            <a:off x="5534118" y="1347479"/>
            <a:ext cx="3048414" cy="5456917"/>
          </a:xfrm>
          <a:prstGeom prst="roundRect">
            <a:avLst/>
          </a:prstGeom>
          <a:solidFill>
            <a:srgbClr val="0078D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sz="2800" dirty="0">
                <a:latin typeface="Segoe UI" panose="020B0502040204020203" pitchFamily="34" charset="0"/>
                <a:cs typeface="Segoe UI" panose="020B0502040204020203" pitchFamily="34" charset="0"/>
              </a:rPr>
              <a:t>Middleware 2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C5E2AD1-0A8A-4801-BB53-9975A790EBD9}"/>
              </a:ext>
            </a:extLst>
          </p:cNvPr>
          <p:cNvSpPr txBox="1"/>
          <p:nvPr/>
        </p:nvSpPr>
        <p:spPr>
          <a:xfrm>
            <a:off x="5754364" y="3247487"/>
            <a:ext cx="2802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// do something before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581A2C7-5661-4DE2-9FFF-86DB5262CAF0}"/>
              </a:ext>
            </a:extLst>
          </p:cNvPr>
          <p:cNvSpPr txBox="1"/>
          <p:nvPr/>
        </p:nvSpPr>
        <p:spPr>
          <a:xfrm>
            <a:off x="5754364" y="3911596"/>
            <a:ext cx="910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next()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D771EA9-BEC2-409E-B3D1-86A68CF1FD06}"/>
              </a:ext>
            </a:extLst>
          </p:cNvPr>
          <p:cNvSpPr txBox="1"/>
          <p:nvPr/>
        </p:nvSpPr>
        <p:spPr>
          <a:xfrm>
            <a:off x="5754364" y="4531528"/>
            <a:ext cx="2607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// do something after</a:t>
            </a:r>
            <a:endParaRPr lang="en-GB" dirty="0">
              <a:solidFill>
                <a:schemeClr val="bg1"/>
              </a:solidFill>
            </a:endParaRPr>
          </a:p>
        </p:txBody>
      </p:sp>
      <p:cxnSp>
        <p:nvCxnSpPr>
          <p:cNvPr id="40" name="Straight Arrow Connector 9">
            <a:extLst>
              <a:ext uri="{FF2B5EF4-FFF2-40B4-BE49-F238E27FC236}">
                <a16:creationId xmlns:a16="http://schemas.microsoft.com/office/drawing/2014/main" id="{2F9B2EB5-A794-4DD3-932E-40F7AB9D9DBF}"/>
              </a:ext>
            </a:extLst>
          </p:cNvPr>
          <p:cNvCxnSpPr>
            <a:cxnSpLocks/>
          </p:cNvCxnSpPr>
          <p:nvPr/>
        </p:nvCxnSpPr>
        <p:spPr>
          <a:xfrm rot="10800000" flipV="1">
            <a:off x="4797394" y="4937030"/>
            <a:ext cx="2385750" cy="402374"/>
          </a:xfrm>
          <a:prstGeom prst="curvedConnector3">
            <a:avLst>
              <a:gd name="adj1" fmla="val 113"/>
            </a:avLst>
          </a:prstGeom>
          <a:ln w="3810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9">
            <a:extLst>
              <a:ext uri="{FF2B5EF4-FFF2-40B4-BE49-F238E27FC236}">
                <a16:creationId xmlns:a16="http://schemas.microsoft.com/office/drawing/2014/main" id="{E53716BF-8925-4CD0-98EE-39E3FE4FF6E4}"/>
              </a:ext>
            </a:extLst>
          </p:cNvPr>
          <p:cNvCxnSpPr>
            <a:cxnSpLocks/>
          </p:cNvCxnSpPr>
          <p:nvPr/>
        </p:nvCxnSpPr>
        <p:spPr>
          <a:xfrm rot="10800000" flipV="1">
            <a:off x="1387200" y="5601928"/>
            <a:ext cx="1928002" cy="318929"/>
          </a:xfrm>
          <a:prstGeom prst="curvedConnector3">
            <a:avLst>
              <a:gd name="adj1" fmla="val 314"/>
            </a:avLst>
          </a:prstGeom>
          <a:ln w="3810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59B2CBD4-F7BC-4F89-8015-1F5195978FE0}"/>
              </a:ext>
            </a:extLst>
          </p:cNvPr>
          <p:cNvCxnSpPr>
            <a:cxnSpLocks/>
          </p:cNvCxnSpPr>
          <p:nvPr/>
        </p:nvCxnSpPr>
        <p:spPr>
          <a:xfrm>
            <a:off x="1496266" y="2915608"/>
            <a:ext cx="878071" cy="0"/>
          </a:xfrm>
          <a:prstGeom prst="straightConnector1">
            <a:avLst/>
          </a:prstGeom>
          <a:ln w="3810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D90F894D-6F55-4186-AF55-9865F92D5373}"/>
              </a:ext>
            </a:extLst>
          </p:cNvPr>
          <p:cNvSpPr txBox="1"/>
          <p:nvPr/>
        </p:nvSpPr>
        <p:spPr>
          <a:xfrm>
            <a:off x="-390629" y="5707163"/>
            <a:ext cx="2403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End turn</a:t>
            </a: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6DAFD400-2574-4EB6-9312-D75F18982972}"/>
              </a:ext>
            </a:extLst>
          </p:cNvPr>
          <p:cNvSpPr/>
          <p:nvPr/>
        </p:nvSpPr>
        <p:spPr>
          <a:xfrm>
            <a:off x="8905715" y="1347479"/>
            <a:ext cx="3048414" cy="5488238"/>
          </a:xfrm>
          <a:prstGeom prst="roundRect">
            <a:avLst/>
          </a:prstGeom>
          <a:solidFill>
            <a:srgbClr val="B4009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sz="2800" dirty="0">
                <a:latin typeface="Segoe UI" panose="020B0502040204020203" pitchFamily="34" charset="0"/>
                <a:cs typeface="Segoe UI" panose="020B0502040204020203" pitchFamily="34" charset="0"/>
              </a:rPr>
              <a:t>Bot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C729D6E8-834C-4FC7-B52A-C74714EBD64F}"/>
              </a:ext>
            </a:extLst>
          </p:cNvPr>
          <p:cNvCxnSpPr>
            <a:cxnSpLocks/>
          </p:cNvCxnSpPr>
          <p:nvPr/>
        </p:nvCxnSpPr>
        <p:spPr>
          <a:xfrm>
            <a:off x="6507487" y="4109901"/>
            <a:ext cx="2777637" cy="0"/>
          </a:xfrm>
          <a:prstGeom prst="straightConnector1">
            <a:avLst/>
          </a:prstGeom>
          <a:ln w="3810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99292FEC-FD2F-4A4D-86B3-CD450A0217B0}"/>
              </a:ext>
            </a:extLst>
          </p:cNvPr>
          <p:cNvSpPr txBox="1"/>
          <p:nvPr/>
        </p:nvSpPr>
        <p:spPr>
          <a:xfrm>
            <a:off x="9319302" y="3911596"/>
            <a:ext cx="2200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doSomething</a:t>
            </a:r>
            <a:r>
              <a:rPr lang="en-GB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()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3CC1233D-4346-43D0-B47C-914069564A5B}"/>
              </a:ext>
            </a:extLst>
          </p:cNvPr>
          <p:cNvCxnSpPr>
            <a:cxnSpLocks/>
          </p:cNvCxnSpPr>
          <p:nvPr/>
        </p:nvCxnSpPr>
        <p:spPr>
          <a:xfrm>
            <a:off x="3122168" y="3416764"/>
            <a:ext cx="2632196" cy="0"/>
          </a:xfrm>
          <a:prstGeom prst="straightConnector1">
            <a:avLst/>
          </a:prstGeom>
          <a:ln w="3810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9">
            <a:extLst>
              <a:ext uri="{FF2B5EF4-FFF2-40B4-BE49-F238E27FC236}">
                <a16:creationId xmlns:a16="http://schemas.microsoft.com/office/drawing/2014/main" id="{3DC7F5F3-DA26-45D5-9A66-2DAC31113F44}"/>
              </a:ext>
            </a:extLst>
          </p:cNvPr>
          <p:cNvCxnSpPr>
            <a:cxnSpLocks/>
          </p:cNvCxnSpPr>
          <p:nvPr/>
        </p:nvCxnSpPr>
        <p:spPr>
          <a:xfrm rot="10800000" flipV="1">
            <a:off x="8178153" y="4419764"/>
            <a:ext cx="1886615" cy="282790"/>
          </a:xfrm>
          <a:prstGeom prst="curvedConnector3">
            <a:avLst>
              <a:gd name="adj1" fmla="val -6"/>
            </a:avLst>
          </a:prstGeom>
          <a:ln w="3810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7256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 animBg="1"/>
      <p:bldP spid="32" grpId="0"/>
      <p:bldP spid="33" grpId="0"/>
      <p:bldP spid="34" grpId="0"/>
      <p:bldP spid="35" grpId="0" animBg="1"/>
      <p:bldP spid="38" grpId="0"/>
      <p:bldP spid="39" grpId="0"/>
      <p:bldP spid="43" grpId="0"/>
      <p:bldP spid="44" grpId="0" animBg="1"/>
      <p:bldP spid="4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EE12E42-A166-4AE1-A772-BD501E8D2241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1" y="1588825"/>
            <a:ext cx="12191999" cy="54927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l"/>
            <a:r>
              <a:rPr lang="en-GB" sz="3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Contains </a:t>
            </a:r>
            <a:r>
              <a:rPr lang="en-GB" sz="4000" dirty="0" err="1">
                <a:solidFill>
                  <a:srgbClr val="3A96DD"/>
                </a:solidFill>
                <a:latin typeface="Consolas" panose="020B0609020204030204" pitchFamily="49" charset="0"/>
                <a:cs typeface="Segoe UI Semilight" panose="020B0402040204020203" pitchFamily="34" charset="0"/>
              </a:rPr>
              <a:t>IMiddleware</a:t>
            </a:r>
            <a:r>
              <a:rPr lang="en-GB" sz="3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classes and an </a:t>
            </a:r>
            <a:r>
              <a:rPr lang="en-GB" sz="4000" dirty="0" err="1">
                <a:solidFill>
                  <a:srgbClr val="3A96DD"/>
                </a:solidFill>
                <a:latin typeface="Consolas" panose="020B0609020204030204" pitchFamily="49" charset="0"/>
                <a:cs typeface="Segoe UI Semilight" panose="020B0402040204020203" pitchFamily="34" charset="0"/>
              </a:rPr>
              <a:t>IBot</a:t>
            </a:r>
            <a:r>
              <a:rPr lang="en-GB" sz="3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class.</a:t>
            </a:r>
          </a:p>
          <a:p>
            <a:pPr lvl="1" algn="l"/>
            <a:endParaRPr lang="en-GB" sz="36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lvl="1" algn="l"/>
            <a:r>
              <a:rPr lang="en-GB" sz="4000" dirty="0">
                <a:solidFill>
                  <a:srgbClr val="3A96DD"/>
                </a:solidFill>
                <a:latin typeface="Consolas" panose="020B0609020204030204" pitchFamily="49" charset="0"/>
                <a:cs typeface="Segoe UI Semilight" panose="020B0402040204020203" pitchFamily="34" charset="0"/>
              </a:rPr>
              <a:t>next()</a:t>
            </a:r>
            <a:r>
              <a:rPr lang="en-GB" sz="3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invokes the next component in the pipeline.</a:t>
            </a:r>
          </a:p>
          <a:p>
            <a:pPr lvl="1" algn="l"/>
            <a:endParaRPr lang="en-GB" sz="36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lvl="1" algn="l"/>
            <a:r>
              <a:rPr lang="en-GB" sz="3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If Middleware does not call </a:t>
            </a:r>
            <a:r>
              <a:rPr lang="en-GB" sz="4000" dirty="0">
                <a:solidFill>
                  <a:srgbClr val="3A96DD"/>
                </a:solidFill>
                <a:latin typeface="Consolas" panose="020B0609020204030204" pitchFamily="49" charset="0"/>
                <a:cs typeface="Segoe UI Semilight" panose="020B0402040204020203" pitchFamily="34" charset="0"/>
              </a:rPr>
              <a:t>next()</a:t>
            </a:r>
            <a:r>
              <a:rPr lang="en-GB" sz="3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, processing ends</a:t>
            </a:r>
          </a:p>
          <a:p>
            <a:pPr lvl="1" algn="l"/>
            <a:endParaRPr lang="en-GB" sz="32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lvl="1" algn="l"/>
            <a:endParaRPr lang="en-GB" sz="32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algn="l"/>
            <a:endParaRPr lang="en-GB" sz="32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sp>
        <p:nvSpPr>
          <p:cNvPr id="12" name="Title 2"/>
          <p:cNvSpPr txBox="1">
            <a:spLocks/>
          </p:cNvSpPr>
          <p:nvPr/>
        </p:nvSpPr>
        <p:spPr>
          <a:xfrm>
            <a:off x="1446213" y="279400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 dirty="0">
                <a:ea typeface="Roboto" panose="02000000000000000000" pitchFamily="2" charset="0"/>
              </a:rPr>
              <a:t>Middleware pipeline</a:t>
            </a:r>
            <a:endParaRPr lang="en-US" sz="5399" dirty="0"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8683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EE12E42-A166-4AE1-A772-BD501E8D2241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1" y="1588825"/>
            <a:ext cx="12191999" cy="54927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l">
              <a:lnSpc>
                <a:spcPct val="100000"/>
              </a:lnSpc>
              <a:spcBef>
                <a:spcPts val="0"/>
              </a:spcBef>
            </a:pPr>
            <a:r>
              <a:rPr lang="en-GB" sz="3600" dirty="0">
                <a:solidFill>
                  <a:prstClr val="black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Create a class which implements </a:t>
            </a:r>
            <a:r>
              <a:rPr lang="en-GB" sz="4000" dirty="0" err="1">
                <a:solidFill>
                  <a:srgbClr val="3A96DD"/>
                </a:solidFill>
                <a:latin typeface="Consolas" panose="020B0609020204030204" pitchFamily="49" charset="0"/>
                <a:cs typeface="Segoe UI Semilight" panose="020B0402040204020203" pitchFamily="34" charset="0"/>
              </a:rPr>
              <a:t>IMiddleware</a:t>
            </a:r>
            <a:r>
              <a:rPr lang="en-GB" sz="3600" dirty="0">
                <a:solidFill>
                  <a:prstClr val="black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:</a:t>
            </a:r>
          </a:p>
          <a:p>
            <a:pPr algn="l">
              <a:lnSpc>
                <a:spcPct val="107000"/>
              </a:lnSpc>
              <a:spcAft>
                <a:spcPts val="0"/>
              </a:spcAft>
            </a:pPr>
            <a:endParaRPr lang="en-GB" sz="1600" dirty="0">
              <a:solidFill>
                <a:srgbClr val="0000FF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marL="468000" algn="l">
              <a:lnSpc>
                <a:spcPct val="107000"/>
              </a:lnSpc>
              <a:spcAft>
                <a:spcPts val="0"/>
              </a:spcAft>
            </a:pPr>
            <a:r>
              <a:rPr lang="en-GB" sz="2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2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2000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PassthroughMiddleware</a:t>
            </a: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: </a:t>
            </a:r>
            <a:r>
              <a:rPr lang="en-GB" sz="2000" dirty="0" err="1">
                <a:solidFill>
                  <a:srgbClr val="2B91AF"/>
                </a:solidFill>
                <a:latin typeface="Consolas" panose="020B0609020204030204" pitchFamily="49" charset="0"/>
              </a:rPr>
              <a:t>IMiddleware</a:t>
            </a:r>
            <a:endParaRPr lang="en-GB" sz="2000" dirty="0">
              <a:solidFill>
                <a:srgbClr val="2B91AF"/>
              </a:solidFill>
              <a:latin typeface="Consolas" panose="020B0609020204030204" pitchFamily="49" charset="0"/>
            </a:endParaRPr>
          </a:p>
          <a:p>
            <a:pPr marL="468000" algn="l">
              <a:lnSpc>
                <a:spcPct val="107000"/>
              </a:lnSpc>
              <a:spcAft>
                <a:spcPts val="0"/>
              </a:spcAft>
            </a:pP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en-GB" sz="20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68000" algn="l">
              <a:lnSpc>
                <a:spcPct val="107000"/>
              </a:lnSpc>
              <a:spcAft>
                <a:spcPts val="0"/>
              </a:spcAft>
            </a:pPr>
            <a:r>
              <a:rPr lang="en-GB" sz="2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public</a:t>
            </a: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20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async</a:t>
            </a: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2000" dirty="0">
                <a:solidFill>
                  <a:srgbClr val="2B91AF"/>
                </a:solidFill>
                <a:latin typeface="Consolas" panose="020B0609020204030204" pitchFamily="49" charset="0"/>
              </a:rPr>
              <a:t>Task</a:t>
            </a: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2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OnTurn</a:t>
            </a: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2000" dirty="0" err="1">
                <a:solidFill>
                  <a:srgbClr val="2B91AF"/>
                </a:solidFill>
                <a:latin typeface="Consolas" panose="020B0609020204030204" pitchFamily="49" charset="0"/>
              </a:rPr>
              <a:t>ITurnContext</a:t>
            </a: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context, </a:t>
            </a:r>
            <a:r>
              <a:rPr lang="en-GB" sz="2000" dirty="0" err="1">
                <a:solidFill>
                  <a:srgbClr val="2B91AF"/>
                </a:solidFill>
                <a:latin typeface="Consolas" panose="020B0609020204030204" pitchFamily="49" charset="0"/>
              </a:rPr>
              <a:t>MiddlewareSet.NextDelegate</a:t>
            </a: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next)</a:t>
            </a:r>
            <a:endParaRPr lang="en-GB" sz="20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68000" algn="l">
              <a:lnSpc>
                <a:spcPct val="107000"/>
              </a:lnSpc>
              <a:spcAft>
                <a:spcPts val="0"/>
              </a:spcAft>
            </a:pP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{</a:t>
            </a:r>
            <a:endParaRPr lang="en-GB" sz="20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68000" algn="l">
              <a:lnSpc>
                <a:spcPct val="107000"/>
              </a:lnSpc>
              <a:spcAft>
                <a:spcPts val="0"/>
              </a:spcAft>
            </a:pPr>
            <a:r>
              <a:rPr lang="en-GB" sz="2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await</a:t>
            </a: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2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context.SendActivity</a:t>
            </a: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20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"I run before every received activity"</a:t>
            </a: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en-GB" sz="20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68000" algn="l">
              <a:lnSpc>
                <a:spcPct val="107000"/>
              </a:lnSpc>
              <a:spcAft>
                <a:spcPts val="0"/>
              </a:spcAft>
            </a:pPr>
            <a:r>
              <a:rPr lang="en-GB" sz="2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await</a:t>
            </a: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next();</a:t>
            </a:r>
            <a:endParaRPr lang="en-GB" sz="20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68000" algn="l">
              <a:lnSpc>
                <a:spcPct val="107000"/>
              </a:lnSpc>
              <a:spcAft>
                <a:spcPts val="0"/>
              </a:spcAft>
            </a:pPr>
            <a:r>
              <a:rPr lang="en-GB" sz="2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await</a:t>
            </a: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2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context.SendActivity</a:t>
            </a: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20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"I run after every received activity"</a:t>
            </a: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en-GB" sz="20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68000" algn="l">
              <a:lnSpc>
                <a:spcPct val="107000"/>
              </a:lnSpc>
              <a:spcAft>
                <a:spcPts val="0"/>
              </a:spcAft>
            </a:pP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}</a:t>
            </a:r>
            <a:endParaRPr lang="en-GB" sz="20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68000" algn="l">
              <a:lnSpc>
                <a:spcPct val="107000"/>
              </a:lnSpc>
              <a:spcAft>
                <a:spcPts val="0"/>
              </a:spcAft>
            </a:pP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en-GB" sz="20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 algn="l"/>
            <a:endParaRPr lang="en-GB" sz="36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lvl="1" algn="l"/>
            <a:endParaRPr lang="en-GB" sz="32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lvl="1" algn="l"/>
            <a:endParaRPr lang="en-GB" sz="32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algn="l"/>
            <a:endParaRPr lang="en-GB" sz="32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sp>
        <p:nvSpPr>
          <p:cNvPr id="12" name="Title 2"/>
          <p:cNvSpPr txBox="1">
            <a:spLocks/>
          </p:cNvSpPr>
          <p:nvPr/>
        </p:nvSpPr>
        <p:spPr>
          <a:xfrm>
            <a:off x="1446213" y="279400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 dirty="0">
                <a:ea typeface="Roboto" panose="02000000000000000000" pitchFamily="2" charset="0"/>
              </a:rPr>
              <a:t>Adding Middleware – Step 1</a:t>
            </a:r>
            <a:endParaRPr lang="en-US" sz="5399" dirty="0">
              <a:ea typeface="Roboto" panose="02000000000000000000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94BE44-B192-4198-A262-ED35DDDDBBDD}"/>
              </a:ext>
            </a:extLst>
          </p:cNvPr>
          <p:cNvSpPr txBox="1"/>
          <p:nvPr/>
        </p:nvSpPr>
        <p:spPr>
          <a:xfrm>
            <a:off x="-5317588" y="3137095"/>
            <a:ext cx="29964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Indent 1.3cm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F7DEE9D-7692-4DA0-9592-9BCA3EADBD56}"/>
              </a:ext>
            </a:extLst>
          </p:cNvPr>
          <p:cNvCxnSpPr/>
          <p:nvPr/>
        </p:nvCxnSpPr>
        <p:spPr>
          <a:xfrm>
            <a:off x="-2897945" y="3615397"/>
            <a:ext cx="2475914" cy="562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3596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EE12E42-A166-4AE1-A772-BD501E8D2241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1" y="1588825"/>
            <a:ext cx="12191999" cy="54927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l">
              <a:lnSpc>
                <a:spcPct val="100000"/>
              </a:lnSpc>
              <a:spcBef>
                <a:spcPts val="0"/>
              </a:spcBef>
            </a:pPr>
            <a:r>
              <a:rPr lang="en-GB" sz="3600" dirty="0">
                <a:solidFill>
                  <a:prstClr val="black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Register the class in </a:t>
            </a:r>
            <a:r>
              <a:rPr lang="en-GB" sz="4000" dirty="0" err="1">
                <a:solidFill>
                  <a:srgbClr val="3A96DD"/>
                </a:solidFill>
                <a:latin typeface="Consolas" panose="020B0609020204030204" pitchFamily="49" charset="0"/>
                <a:cs typeface="Segoe UI Semilight" panose="020B0402040204020203" pitchFamily="34" charset="0"/>
              </a:rPr>
              <a:t>Startup.cs</a:t>
            </a:r>
            <a:r>
              <a:rPr lang="en-GB" sz="3600" dirty="0">
                <a:solidFill>
                  <a:prstClr val="black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:</a:t>
            </a:r>
          </a:p>
          <a:p>
            <a:pPr algn="l">
              <a:lnSpc>
                <a:spcPct val="107000"/>
              </a:lnSpc>
              <a:spcAft>
                <a:spcPts val="0"/>
              </a:spcAft>
            </a:pPr>
            <a:endParaRPr lang="en-GB" sz="1600" dirty="0">
              <a:solidFill>
                <a:srgbClr val="0000FF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marL="468000" algn="l">
              <a:lnSpc>
                <a:spcPct val="107000"/>
              </a:lnSpc>
              <a:spcAft>
                <a:spcPts val="0"/>
              </a:spcAft>
            </a:pP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services.AddBot&lt;</a:t>
            </a:r>
            <a:r>
              <a:rPr lang="en-GB" sz="2000" dirty="0" err="1">
                <a:solidFill>
                  <a:srgbClr val="2B91AF"/>
                </a:solidFill>
                <a:latin typeface="Consolas" panose="020B0609020204030204" pitchFamily="49" charset="0"/>
              </a:rPr>
              <a:t>SimpleBot</a:t>
            </a: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&gt;(options =&gt;</a:t>
            </a:r>
            <a:endParaRPr lang="en-GB" sz="20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68000" algn="l">
              <a:lnSpc>
                <a:spcPct val="107000"/>
              </a:lnSpc>
              <a:spcAft>
                <a:spcPts val="0"/>
              </a:spcAft>
            </a:pP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en-GB" sz="20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68000" algn="l">
              <a:lnSpc>
                <a:spcPct val="107000"/>
              </a:lnSpc>
              <a:spcAft>
                <a:spcPts val="0"/>
              </a:spcAft>
            </a:pP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GB" sz="2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options.Middleware.Add</a:t>
            </a: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2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new</a:t>
            </a: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2000" dirty="0" err="1">
                <a:solidFill>
                  <a:srgbClr val="2B91AF"/>
                </a:solidFill>
                <a:latin typeface="Consolas" panose="020B0609020204030204" pitchFamily="49" charset="0"/>
              </a:rPr>
              <a:t>PassthroughMiddleware</a:t>
            </a: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());</a:t>
            </a:r>
            <a:endParaRPr lang="en-GB" sz="20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68000" algn="l">
              <a:lnSpc>
                <a:spcPct val="107000"/>
              </a:lnSpc>
              <a:spcAft>
                <a:spcPts val="800"/>
              </a:spcAft>
            </a:pP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});</a:t>
            </a:r>
            <a:endParaRPr lang="en-GB" sz="20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 algn="l"/>
            <a:endParaRPr lang="en-GB" sz="36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lvl="1" algn="l"/>
            <a:endParaRPr lang="en-GB" sz="32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lvl="1" algn="l"/>
            <a:endParaRPr lang="en-GB" sz="32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algn="l"/>
            <a:endParaRPr lang="en-GB" sz="32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sp>
        <p:nvSpPr>
          <p:cNvPr id="12" name="Title 2"/>
          <p:cNvSpPr txBox="1">
            <a:spLocks/>
          </p:cNvSpPr>
          <p:nvPr/>
        </p:nvSpPr>
        <p:spPr>
          <a:xfrm>
            <a:off x="1446213" y="279400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 dirty="0">
                <a:ea typeface="Roboto" panose="02000000000000000000" pitchFamily="2" charset="0"/>
              </a:rPr>
              <a:t>Adding Middleware – Step 2</a:t>
            </a:r>
            <a:endParaRPr lang="en-US" sz="5399" dirty="0">
              <a:ea typeface="Roboto" panose="02000000000000000000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94BE44-B192-4198-A262-ED35DDDDBBDD}"/>
              </a:ext>
            </a:extLst>
          </p:cNvPr>
          <p:cNvSpPr txBox="1"/>
          <p:nvPr/>
        </p:nvSpPr>
        <p:spPr>
          <a:xfrm>
            <a:off x="-5317588" y="3137095"/>
            <a:ext cx="29964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Indent 1.3cm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F7DEE9D-7692-4DA0-9592-9BCA3EADBD56}"/>
              </a:ext>
            </a:extLst>
          </p:cNvPr>
          <p:cNvCxnSpPr/>
          <p:nvPr/>
        </p:nvCxnSpPr>
        <p:spPr>
          <a:xfrm>
            <a:off x="-2897945" y="3615397"/>
            <a:ext cx="2475914" cy="562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6854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F3F3DAB-357E-4192-A65E-AEB1CD0D7744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1" y="1588825"/>
            <a:ext cx="12191999" cy="54927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defTabSz="932597">
              <a:defRPr/>
            </a:pPr>
            <a:r>
              <a:rPr lang="en-AU" sz="4000" b="1" kern="0" dirty="0">
                <a:solidFill>
                  <a:srgbClr val="000000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Although </a:t>
            </a:r>
            <a:endParaRPr lang="en-AU" sz="4000" b="1" kern="0" dirty="0">
              <a:solidFill>
                <a:srgbClr val="000000"/>
              </a:solidFill>
              <a:highlight>
                <a:srgbClr val="FFFF00"/>
              </a:highlight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sp>
        <p:nvSpPr>
          <p:cNvPr id="12" name="Title 2"/>
          <p:cNvSpPr txBox="1">
            <a:spLocks/>
          </p:cNvSpPr>
          <p:nvPr/>
        </p:nvSpPr>
        <p:spPr>
          <a:xfrm>
            <a:off x="1446213" y="279400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 dirty="0">
                <a:ea typeface="Roboto" panose="02000000000000000000" pitchFamily="2" charset="0"/>
              </a:rPr>
              <a:t>**Disclaimer: V4 is in preview**</a:t>
            </a:r>
            <a:endParaRPr lang="en-US" sz="5399" dirty="0"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2090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922798" y="1156335"/>
            <a:ext cx="10367057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8800" b="1" i="0" u="none" strike="noStrike" kern="0" cap="none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Demo</a:t>
            </a:r>
            <a:endParaRPr kumimoji="0" lang="en-AU" sz="16600" b="1" i="0" u="none" strike="noStrike" kern="0" cap="none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4700" b="1" i="0" u="none" strike="noStrike" kern="0" cap="none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Adding passthrough Middleware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039526" y="5586219"/>
            <a:ext cx="2133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600" kern="0" dirty="0">
                <a:solidFill>
                  <a:schemeClr val="bg1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@</a:t>
            </a:r>
            <a:r>
              <a:rPr lang="en-AU" sz="2000" kern="0" dirty="0" err="1">
                <a:solidFill>
                  <a:schemeClr val="bg1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jamesemann</a:t>
            </a:r>
            <a:endParaRPr kumimoji="0" lang="en-AU" sz="2800" i="0" u="none" strike="noStrike" kern="0" cap="none" spc="-306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779872" y="5563822"/>
            <a:ext cx="374851" cy="424902"/>
            <a:chOff x="6430358" y="4771570"/>
            <a:chExt cx="233381" cy="264542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0358" y="4822317"/>
              <a:ext cx="213795" cy="213795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 userDrawn="1"/>
          </p:nvSpPr>
          <p:spPr>
            <a:xfrm>
              <a:off x="6548726" y="4771570"/>
              <a:ext cx="115013" cy="1724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GB" sz="12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72497443"/>
      </p:ext>
    </p:extLst>
  </p:cSld>
  <p:clrMapOvr>
    <a:masterClrMapping/>
  </p:clrMapOvr>
  <p:transition spd="slow">
    <p:comb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916F707-0DD6-4E6A-AF5E-63968CCDA556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22796" y="1156335"/>
            <a:ext cx="10367057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8800" b="1" i="0" u="none" strike="noStrike" kern="0" cap="none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QnA</a:t>
            </a:r>
            <a:r>
              <a:rPr kumimoji="0" lang="en-AU" sz="8800" b="1" i="0" u="none" strike="noStrike" kern="0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 Maker</a:t>
            </a:r>
          </a:p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4700" b="1" i="0" u="none" strike="noStrike" kern="0" cap="none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039526" y="5586219"/>
            <a:ext cx="2133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600" kern="0" dirty="0">
                <a:solidFill>
                  <a:srgbClr val="171717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@</a:t>
            </a:r>
            <a:r>
              <a:rPr lang="en-AU" sz="2000" kern="0" dirty="0" err="1">
                <a:solidFill>
                  <a:srgbClr val="171717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jamesemann</a:t>
            </a:r>
            <a:endParaRPr kumimoji="0" lang="en-AU" sz="2800" i="0" u="none" strike="noStrike" kern="0" cap="none" spc="-306" normalizeH="0" baseline="0" noProof="0" dirty="0">
              <a:ln>
                <a:noFill/>
              </a:ln>
              <a:solidFill>
                <a:srgbClr val="171717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779885" y="5563819"/>
            <a:ext cx="486831" cy="444910"/>
            <a:chOff x="6430358" y="4771570"/>
            <a:chExt cx="303099" cy="276999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0358" y="4822317"/>
              <a:ext cx="213795" cy="213795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 userDrawn="1"/>
          </p:nvSpPr>
          <p:spPr>
            <a:xfrm>
              <a:off x="6548726" y="4771570"/>
              <a:ext cx="1847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GB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28726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E7D2E03B-67FE-4749-923A-234B16020EED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731" y="974"/>
            <a:ext cx="12188542" cy="6856055"/>
          </a:xfrm>
          <a:prstGeom prst="rect">
            <a:avLst/>
          </a:prstGeom>
          <a:noFill/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43" tIns="30472" rIns="60943" bIns="3047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09384">
              <a:defRPr/>
            </a:pPr>
            <a:endParaRPr lang="uk-UA" sz="1866" kern="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75424" y="2485446"/>
            <a:ext cx="4817848" cy="28754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049">
              <a:defRPr/>
            </a:pPr>
            <a:r>
              <a:rPr lang="en-US" sz="3137" kern="0" dirty="0">
                <a:latin typeface="Segoe UI semiLight (Headings)"/>
                <a:cs typeface="Segoe UI" panose="020B0502040204020203" pitchFamily="34" charset="0"/>
              </a:rPr>
              <a:t>Build, train and publish </a:t>
            </a:r>
          </a:p>
          <a:p>
            <a:pPr defTabSz="457049">
              <a:defRPr/>
            </a:pPr>
            <a:r>
              <a:rPr lang="en-US" sz="3137" kern="0" dirty="0">
                <a:latin typeface="Segoe UI semiLight (Headings)"/>
                <a:cs typeface="Segoe UI" panose="020B0502040204020203" pitchFamily="34" charset="0"/>
              </a:rPr>
              <a:t>Q&amp;A bots based on existing FAQs</a:t>
            </a:r>
          </a:p>
          <a:p>
            <a:pPr defTabSz="457049">
              <a:defRPr/>
            </a:pPr>
            <a:endParaRPr lang="en-US" sz="3137" kern="0" dirty="0">
              <a:latin typeface="Segoe UI semiLight (Headings)"/>
              <a:cs typeface="Segoe UI" panose="020B0502040204020203" pitchFamily="34" charset="0"/>
            </a:endParaRPr>
          </a:p>
          <a:p>
            <a:pPr defTabSz="457049">
              <a:defRPr/>
            </a:pPr>
            <a:r>
              <a:rPr lang="en-US" sz="3137" kern="0" dirty="0">
                <a:latin typeface="Segoe UI semiLight (Headings)"/>
                <a:cs typeface="Segoe UI" panose="020B0502040204020203" pitchFamily="34" charset="0"/>
              </a:rPr>
              <a:t>https://www.qnamaker.ai</a:t>
            </a:r>
          </a:p>
          <a:p>
            <a:pPr defTabSz="457049">
              <a:defRPr/>
            </a:pPr>
            <a:endParaRPr lang="en-US" sz="2400" kern="0" dirty="0">
              <a:latin typeface="Segoe UI semiLight (Headings)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966965" y="489"/>
            <a:ext cx="6254509" cy="6930974"/>
          </a:xfrm>
          <a:prstGeom prst="rect">
            <a:avLst/>
          </a:prstGeom>
          <a:solidFill>
            <a:srgbClr val="3A96DD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7" tIns="45713" rIns="91427" bIns="4571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4225">
              <a:defRPr/>
            </a:pPr>
            <a:endParaRPr lang="en-GB" sz="2800" kern="0" dirty="0">
              <a:solidFill>
                <a:schemeClr val="tx1"/>
              </a:solidFill>
            </a:endParaRPr>
          </a:p>
        </p:txBody>
      </p:sp>
      <p:pic>
        <p:nvPicPr>
          <p:cNvPr id="13" name="QNA-her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382443" y="2413482"/>
            <a:ext cx="5423553" cy="435014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86023" y="957255"/>
            <a:ext cx="3135026" cy="100706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sp>
        <p:nvSpPr>
          <p:cNvPr id="10" name="Title 2"/>
          <p:cNvSpPr txBox="1">
            <a:spLocks/>
          </p:cNvSpPr>
          <p:nvPr/>
        </p:nvSpPr>
        <p:spPr>
          <a:xfrm>
            <a:off x="1446213" y="279400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 sz="5399" dirty="0" err="1">
                <a:ea typeface="Roboto" panose="02000000000000000000" pitchFamily="2" charset="0"/>
              </a:rPr>
              <a:t>QnA</a:t>
            </a:r>
            <a:r>
              <a:rPr lang="en-US" sz="5399" dirty="0">
                <a:ea typeface="Roboto" panose="02000000000000000000" pitchFamily="2" charset="0"/>
              </a:rPr>
              <a:t> Maker</a:t>
            </a:r>
          </a:p>
        </p:txBody>
      </p:sp>
    </p:spTree>
    <p:extLst>
      <p:ext uri="{BB962C8B-B14F-4D97-AF65-F5344CB8AC3E}">
        <p14:creationId xmlns:p14="http://schemas.microsoft.com/office/powerpoint/2010/main" val="72903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000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video>
              <p:cMediaNode vol="80000">
                <p:cTn id="15" repeatCount="indefinite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  <p:bldLst>
      <p:bldP spid="11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922798" y="1156335"/>
            <a:ext cx="10367057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8800" b="1" i="0" u="none" strike="noStrike" kern="0" cap="none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Demo</a:t>
            </a:r>
            <a:endParaRPr kumimoji="0" lang="en-AU" sz="16600" b="1" i="0" u="none" strike="noStrike" kern="0" cap="none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4700" b="1" kern="0" dirty="0">
                <a:solidFill>
                  <a:schemeClr val="bg1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q</a:t>
            </a:r>
            <a:r>
              <a:rPr kumimoji="0" lang="en-AU" sz="4700" b="1" i="0" u="none" strike="noStrike" kern="0" cap="none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namaker.ai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039526" y="5586219"/>
            <a:ext cx="2133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600" kern="0" dirty="0">
                <a:solidFill>
                  <a:schemeClr val="bg1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@</a:t>
            </a:r>
            <a:r>
              <a:rPr lang="en-AU" sz="2000" kern="0" dirty="0" err="1">
                <a:solidFill>
                  <a:schemeClr val="bg1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jamesemann</a:t>
            </a:r>
            <a:endParaRPr kumimoji="0" lang="en-AU" sz="2800" i="0" u="none" strike="noStrike" kern="0" cap="none" spc="-306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779872" y="5563822"/>
            <a:ext cx="374851" cy="424902"/>
            <a:chOff x="6430358" y="4771570"/>
            <a:chExt cx="233381" cy="264542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0358" y="4822317"/>
              <a:ext cx="213795" cy="213795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 userDrawn="1"/>
          </p:nvSpPr>
          <p:spPr>
            <a:xfrm>
              <a:off x="6548726" y="4771570"/>
              <a:ext cx="115013" cy="1724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GB" sz="12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9393899" y="3050515"/>
            <a:ext cx="6995160" cy="89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595548"/>
      </p:ext>
    </p:extLst>
  </p:cSld>
  <p:clrMapOvr>
    <a:masterClrMapping/>
  </p:clrMapOvr>
  <p:transition spd="slow">
    <p:comb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922798" y="1156335"/>
            <a:ext cx="10367057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8800" b="1" i="0" u="none" strike="noStrike" kern="0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Demo</a:t>
            </a:r>
            <a:endParaRPr kumimoji="0" lang="en-AU" sz="16600" b="1" i="0" u="none" strike="noStrike" kern="0" cap="none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4700" b="1" i="0" u="none" strike="noStrike" kern="0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Banking bot using Dialogs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039526" y="5586219"/>
            <a:ext cx="2133599" cy="4001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600" kern="0" dirty="0">
                <a:solidFill>
                  <a:srgbClr val="171717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@</a:t>
            </a:r>
            <a:r>
              <a:rPr lang="en-AU" sz="2000" kern="0" dirty="0" err="1">
                <a:solidFill>
                  <a:srgbClr val="171717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jamesemann</a:t>
            </a:r>
            <a:endParaRPr kumimoji="0" lang="en-AU" sz="2800" i="0" u="none" strike="noStrike" kern="0" cap="none" spc="-306" normalizeH="0" baseline="0" noProof="0" dirty="0">
              <a:ln>
                <a:noFill/>
              </a:ln>
              <a:solidFill>
                <a:srgbClr val="171717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779885" y="5563819"/>
            <a:ext cx="486831" cy="444910"/>
            <a:chOff x="6430358" y="4771570"/>
            <a:chExt cx="303099" cy="276999"/>
          </a:xfrm>
          <a:solidFill>
            <a:schemeClr val="bg1"/>
          </a:solidFill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0358" y="4822317"/>
              <a:ext cx="213795" cy="213795"/>
            </a:xfrm>
            <a:prstGeom prst="rect">
              <a:avLst/>
            </a:prstGeom>
            <a:grpFill/>
            <a:ln>
              <a:noFill/>
            </a:ln>
          </p:spPr>
        </p:pic>
        <p:sp>
          <p:nvSpPr>
            <p:cNvPr id="6" name="TextBox 5"/>
            <p:cNvSpPr txBox="1"/>
            <p:nvPr userDrawn="1"/>
          </p:nvSpPr>
          <p:spPr>
            <a:xfrm>
              <a:off x="6548726" y="4771570"/>
              <a:ext cx="184731" cy="276999"/>
            </a:xfrm>
            <a:prstGeom prst="rect">
              <a:avLst/>
            </a:prstGeom>
            <a:grpFill/>
            <a:ln>
              <a:noFill/>
            </a:ln>
          </p:spPr>
          <p:txBody>
            <a:bodyPr wrap="none" rtlCol="0">
              <a:spAutoFit/>
            </a:bodyPr>
            <a:lstStyle/>
            <a:p>
              <a:endParaRPr lang="en-GB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pic>
        <p:nvPicPr>
          <p:cNvPr id="1026" name="Picture 2" descr="alt tex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463" y="285750"/>
            <a:ext cx="8601075" cy="6286500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</p:pic>
      <p:sp>
        <p:nvSpPr>
          <p:cNvPr id="2" name="Rectangle 1"/>
          <p:cNvSpPr/>
          <p:nvPr/>
        </p:nvSpPr>
        <p:spPr>
          <a:xfrm>
            <a:off x="2365829" y="5471886"/>
            <a:ext cx="8403771" cy="13861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/>
          <p:cNvSpPr/>
          <p:nvPr/>
        </p:nvSpPr>
        <p:spPr>
          <a:xfrm>
            <a:off x="1277257" y="2975429"/>
            <a:ext cx="9593943" cy="24166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1712686" y="263350"/>
            <a:ext cx="8926285" cy="26830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1248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7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922798" y="1156335"/>
            <a:ext cx="10367057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8800" b="1" i="0" u="none" strike="noStrike" kern="0" cap="none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Demo</a:t>
            </a:r>
            <a:endParaRPr kumimoji="0" lang="en-AU" sz="16600" b="1" i="0" u="none" strike="noStrike" kern="0" cap="none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  <a:p>
            <a:pPr lvl="0" algn="ctr" defTabSz="932597">
              <a:defRPr/>
            </a:pPr>
            <a:r>
              <a:rPr lang="en-AU" sz="4700" b="1" kern="0" dirty="0">
                <a:solidFill>
                  <a:schemeClr val="bg1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Customer support bot</a:t>
            </a:r>
            <a:endParaRPr kumimoji="0" lang="en-AU" sz="4700" b="1" i="0" u="none" strike="noStrike" kern="0" cap="none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039526" y="5586219"/>
            <a:ext cx="2133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600" kern="0" dirty="0">
                <a:solidFill>
                  <a:schemeClr val="bg1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@</a:t>
            </a:r>
            <a:r>
              <a:rPr lang="en-AU" sz="2000" kern="0" dirty="0" err="1">
                <a:solidFill>
                  <a:schemeClr val="bg1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jamesemann</a:t>
            </a:r>
            <a:endParaRPr kumimoji="0" lang="en-AU" sz="2800" i="0" u="none" strike="noStrike" kern="0" cap="none" spc="-306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779872" y="5563822"/>
            <a:ext cx="374851" cy="424902"/>
            <a:chOff x="6430358" y="4771570"/>
            <a:chExt cx="233381" cy="264542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0358" y="4822317"/>
              <a:ext cx="213795" cy="213795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 userDrawn="1"/>
          </p:nvSpPr>
          <p:spPr>
            <a:xfrm>
              <a:off x="6548726" y="4771570"/>
              <a:ext cx="115013" cy="1724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GB" sz="12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44183046"/>
      </p:ext>
    </p:extLst>
  </p:cSld>
  <p:clrMapOvr>
    <a:masterClrMapping/>
  </p:clrMapOvr>
  <p:transition spd="slow">
    <p:comb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0849540-E72B-412D-A931-4647E5458BA0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22798" y="1156335"/>
            <a:ext cx="10367057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8800" b="1" i="0" u="none" strike="noStrike" kern="0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luis.ai</a:t>
            </a:r>
          </a:p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4700" b="1" i="0" u="none" strike="noStrike" kern="0" cap="none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039526" y="5586219"/>
            <a:ext cx="2133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600" kern="0" dirty="0">
                <a:solidFill>
                  <a:srgbClr val="171717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@</a:t>
            </a:r>
            <a:r>
              <a:rPr lang="en-AU" sz="2000" kern="0" dirty="0" err="1">
                <a:solidFill>
                  <a:srgbClr val="171717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jamesemann</a:t>
            </a:r>
            <a:endParaRPr kumimoji="0" lang="en-AU" sz="2800" i="0" u="none" strike="noStrike" kern="0" cap="none" spc="-306" normalizeH="0" baseline="0" noProof="0" dirty="0">
              <a:ln>
                <a:noFill/>
              </a:ln>
              <a:solidFill>
                <a:srgbClr val="171717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779885" y="5563819"/>
            <a:ext cx="486831" cy="444910"/>
            <a:chOff x="6430358" y="4771570"/>
            <a:chExt cx="303099" cy="276999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0358" y="4822317"/>
              <a:ext cx="213795" cy="213795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 userDrawn="1"/>
          </p:nvSpPr>
          <p:spPr>
            <a:xfrm>
              <a:off x="6548726" y="4771570"/>
              <a:ext cx="1847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GB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26354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C6AD932-105B-4102-8F64-68A93B72C393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1" y="1588825"/>
            <a:ext cx="12191999" cy="54927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l"/>
            <a:r>
              <a:rPr lang="en-GB" sz="32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Utterance (input)</a:t>
            </a:r>
          </a:p>
          <a:p>
            <a:pPr lvl="1" algn="l"/>
            <a:r>
              <a:rPr lang="en-GB" sz="32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A spoken or written message</a:t>
            </a:r>
          </a:p>
          <a:p>
            <a:pPr marL="971550" lvl="1" indent="-514350" algn="l">
              <a:buAutoNum type="arabicPeriod"/>
            </a:pPr>
            <a:endParaRPr lang="en-GB" sz="32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lvl="1" algn="l"/>
            <a:r>
              <a:rPr lang="en-GB" sz="32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Intent (output)</a:t>
            </a:r>
          </a:p>
          <a:p>
            <a:pPr lvl="1" algn="l"/>
            <a:r>
              <a:rPr lang="en-GB" sz="32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What is the user intending to do?</a:t>
            </a:r>
          </a:p>
          <a:p>
            <a:pPr marL="971550" lvl="1" indent="-514350" algn="l">
              <a:buAutoNum type="arabicPeriod"/>
            </a:pPr>
            <a:endParaRPr lang="en-GB" sz="32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lvl="1" algn="l"/>
            <a:r>
              <a:rPr lang="en-GB" sz="32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Entity (output)</a:t>
            </a:r>
          </a:p>
          <a:p>
            <a:pPr lvl="1" algn="l"/>
            <a:r>
              <a:rPr lang="en-GB" sz="32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What objects are being referred to?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sp>
        <p:nvSpPr>
          <p:cNvPr id="12" name="Title 2"/>
          <p:cNvSpPr txBox="1">
            <a:spLocks/>
          </p:cNvSpPr>
          <p:nvPr/>
        </p:nvSpPr>
        <p:spPr>
          <a:xfrm>
            <a:off x="1446213" y="279400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 dirty="0">
                <a:ea typeface="Roboto" panose="02000000000000000000" pitchFamily="2" charset="0"/>
              </a:rPr>
              <a:t>luis.ai terminology</a:t>
            </a:r>
            <a:endParaRPr lang="en-US" sz="5399" dirty="0">
              <a:ea typeface="Roboto" panose="02000000000000000000" pitchFamily="2" charset="0"/>
            </a:endParaRPr>
          </a:p>
        </p:txBody>
      </p:sp>
      <p:sp>
        <p:nvSpPr>
          <p:cNvPr id="6" name="Speech Bubble: Rectangle with Corners Rounded 5"/>
          <p:cNvSpPr/>
          <p:nvPr/>
        </p:nvSpPr>
        <p:spPr>
          <a:xfrm>
            <a:off x="7372420" y="1588825"/>
            <a:ext cx="4176112" cy="3741208"/>
          </a:xfrm>
          <a:prstGeom prst="wedgeRoundRectCallout">
            <a:avLst>
              <a:gd name="adj1" fmla="val -63114"/>
              <a:gd name="adj2" fmla="val 20601"/>
              <a:gd name="adj3" fmla="val 16667"/>
            </a:avLst>
          </a:prstGeom>
          <a:solidFill>
            <a:srgbClr val="00BCF2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400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“Set the temperature in the kitchen to 21 degrees”</a:t>
            </a:r>
          </a:p>
        </p:txBody>
      </p:sp>
      <p:sp>
        <p:nvSpPr>
          <p:cNvPr id="7" name="Speech Bubble: Rectangle with Corners Rounded 6"/>
          <p:cNvSpPr/>
          <p:nvPr/>
        </p:nvSpPr>
        <p:spPr>
          <a:xfrm>
            <a:off x="7372420" y="1588825"/>
            <a:ext cx="4176112" cy="3741208"/>
          </a:xfrm>
          <a:prstGeom prst="wedgeRoundRectCallout">
            <a:avLst>
              <a:gd name="adj1" fmla="val -63114"/>
              <a:gd name="adj2" fmla="val 20601"/>
              <a:gd name="adj3" fmla="val 16667"/>
            </a:avLst>
          </a:prstGeom>
          <a:solidFill>
            <a:srgbClr val="00BCF2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400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“</a:t>
            </a:r>
            <a:r>
              <a:rPr lang="en-GB" sz="4000" dirty="0">
                <a:solidFill>
                  <a:schemeClr val="tx1"/>
                </a:solidFill>
                <a:highlight>
                  <a:srgbClr val="FFFF00"/>
                </a:highlight>
                <a:latin typeface="Segoe UI Semilight" panose="020B0402040204020203" pitchFamily="34" charset="0"/>
                <a:cs typeface="Segoe UI Semilight" panose="020B0402040204020203" pitchFamily="34" charset="0"/>
              </a:rPr>
              <a:t>Set the temperature</a:t>
            </a:r>
            <a:r>
              <a:rPr lang="en-GB" sz="4000" dirty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</a:t>
            </a:r>
            <a:r>
              <a:rPr lang="en-GB" sz="400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in the kitchen to 21 degrees”</a:t>
            </a:r>
          </a:p>
        </p:txBody>
      </p:sp>
      <p:sp>
        <p:nvSpPr>
          <p:cNvPr id="8" name="Speech Bubble: Rectangle with Corners Rounded 7"/>
          <p:cNvSpPr/>
          <p:nvPr/>
        </p:nvSpPr>
        <p:spPr>
          <a:xfrm>
            <a:off x="7372420" y="1588825"/>
            <a:ext cx="4176112" cy="3741208"/>
          </a:xfrm>
          <a:prstGeom prst="wedgeRoundRectCallout">
            <a:avLst>
              <a:gd name="adj1" fmla="val -63114"/>
              <a:gd name="adj2" fmla="val 20601"/>
              <a:gd name="adj3" fmla="val 16667"/>
            </a:avLst>
          </a:prstGeom>
          <a:solidFill>
            <a:srgbClr val="00BCF2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400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“Set the temperature in the </a:t>
            </a:r>
            <a:r>
              <a:rPr lang="en-GB" sz="4000" dirty="0">
                <a:solidFill>
                  <a:schemeClr val="tx1"/>
                </a:solidFill>
                <a:highlight>
                  <a:srgbClr val="FFFF00"/>
                </a:highlight>
                <a:latin typeface="Segoe UI Semilight" panose="020B0402040204020203" pitchFamily="34" charset="0"/>
                <a:cs typeface="Segoe UI Semilight" panose="020B0402040204020203" pitchFamily="34" charset="0"/>
              </a:rPr>
              <a:t>kitchen</a:t>
            </a:r>
            <a:r>
              <a:rPr lang="en-GB" sz="400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to </a:t>
            </a:r>
            <a:r>
              <a:rPr lang="en-GB" sz="4000" dirty="0">
                <a:solidFill>
                  <a:schemeClr val="tx1"/>
                </a:solidFill>
                <a:highlight>
                  <a:srgbClr val="FFFF00"/>
                </a:highlight>
                <a:latin typeface="Segoe UI Semilight" panose="020B0402040204020203" pitchFamily="34" charset="0"/>
                <a:cs typeface="Segoe UI Semilight" panose="020B0402040204020203" pitchFamily="34" charset="0"/>
              </a:rPr>
              <a:t>21 degrees</a:t>
            </a:r>
            <a:r>
              <a:rPr lang="en-GB" sz="400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46825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AA23ABDE-5ECA-4749-9FA1-6048F72C905E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sp>
        <p:nvSpPr>
          <p:cNvPr id="12" name="Title 2"/>
          <p:cNvSpPr txBox="1">
            <a:spLocks/>
          </p:cNvSpPr>
          <p:nvPr/>
        </p:nvSpPr>
        <p:spPr>
          <a:xfrm>
            <a:off x="1446213" y="279400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 sz="3600" dirty="0">
                <a:ea typeface="Roboto" panose="02000000000000000000" pitchFamily="2" charset="0"/>
              </a:rPr>
              <a:t>luis.ai intent recognition &amp; entity extraction</a:t>
            </a:r>
            <a:endParaRPr lang="en-US" dirty="0">
              <a:ea typeface="Roboto" panose="02000000000000000000" pitchFamily="2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451" y="1368897"/>
            <a:ext cx="2384596" cy="501957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094930" y="3457587"/>
            <a:ext cx="1495425" cy="102966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Model</a:t>
            </a:r>
          </a:p>
          <a:p>
            <a:pPr algn="ctr"/>
            <a:endParaRPr lang="en-GB" sz="16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algn="ctr"/>
            <a:r>
              <a:rPr lang="en-GB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(luis.ai API)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2639505" y="4001293"/>
            <a:ext cx="2394508" cy="0"/>
          </a:xfrm>
          <a:prstGeom prst="straightConnector1">
            <a:avLst/>
          </a:prstGeom>
          <a:ln w="34925">
            <a:solidFill>
              <a:srgbClr val="00BCF2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7955117" y="2184305"/>
            <a:ext cx="1495425" cy="1028688"/>
          </a:xfrm>
          <a:prstGeom prst="rect">
            <a:avLst/>
          </a:prstGeom>
          <a:solidFill>
            <a:srgbClr val="9696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Intent</a:t>
            </a:r>
          </a:p>
        </p:txBody>
      </p:sp>
      <p:sp>
        <p:nvSpPr>
          <p:cNvPr id="9" name="Rectangle 8"/>
          <p:cNvSpPr/>
          <p:nvPr/>
        </p:nvSpPr>
        <p:spPr>
          <a:xfrm>
            <a:off x="7955117" y="4739381"/>
            <a:ext cx="1495424" cy="1025916"/>
          </a:xfrm>
          <a:prstGeom prst="rect">
            <a:avLst/>
          </a:prstGeom>
          <a:solidFill>
            <a:srgbClr val="9696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Entities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6671928" y="2692997"/>
            <a:ext cx="1201537" cy="1279420"/>
          </a:xfrm>
          <a:prstGeom prst="straightConnector1">
            <a:avLst/>
          </a:prstGeom>
          <a:ln w="34925">
            <a:solidFill>
              <a:srgbClr val="00BCF2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6671928" y="4044056"/>
            <a:ext cx="1201537" cy="1208283"/>
          </a:xfrm>
          <a:prstGeom prst="straightConnector1">
            <a:avLst/>
          </a:prstGeom>
          <a:ln w="34925">
            <a:solidFill>
              <a:srgbClr val="00BCF2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Speech Bubble: Rectangle with Corners Rounded 14"/>
          <p:cNvSpPr/>
          <p:nvPr/>
        </p:nvSpPr>
        <p:spPr>
          <a:xfrm>
            <a:off x="2434589" y="1690688"/>
            <a:ext cx="2533323" cy="2004619"/>
          </a:xfrm>
          <a:prstGeom prst="wedgeRoundRectCallout">
            <a:avLst>
              <a:gd name="adj1" fmla="val -63114"/>
              <a:gd name="adj2" fmla="val 20601"/>
              <a:gd name="adj3" fmla="val 16667"/>
            </a:avLst>
          </a:prstGeom>
          <a:solidFill>
            <a:srgbClr val="00BCF2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40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“Set the temperature in the kitchen to 21 degrees”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9450542" y="2551584"/>
            <a:ext cx="25812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Set temperature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450541" y="5070143"/>
            <a:ext cx="25812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Room = Kitchen</a:t>
            </a:r>
          </a:p>
          <a:p>
            <a:r>
              <a:rPr lang="en-GB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Temperature = 21 degrees</a:t>
            </a:r>
          </a:p>
        </p:txBody>
      </p:sp>
      <p:sp>
        <p:nvSpPr>
          <p:cNvPr id="18" name="Speech Bubble: Rectangle with Corners Rounded 17"/>
          <p:cNvSpPr/>
          <p:nvPr/>
        </p:nvSpPr>
        <p:spPr>
          <a:xfrm>
            <a:off x="2434589" y="1690687"/>
            <a:ext cx="2533323" cy="2004619"/>
          </a:xfrm>
          <a:prstGeom prst="wedgeRoundRectCallout">
            <a:avLst>
              <a:gd name="adj1" fmla="val -63114"/>
              <a:gd name="adj2" fmla="val 20601"/>
              <a:gd name="adj3" fmla="val 16667"/>
            </a:avLst>
          </a:prstGeom>
          <a:solidFill>
            <a:srgbClr val="00BCF2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40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“</a:t>
            </a:r>
            <a:r>
              <a:rPr lang="en-GB" sz="2400" dirty="0">
                <a:solidFill>
                  <a:schemeClr val="tx1"/>
                </a:solidFill>
                <a:highlight>
                  <a:srgbClr val="FFFF00"/>
                </a:highlight>
                <a:latin typeface="Segoe UI Semilight" panose="020B0402040204020203" pitchFamily="34" charset="0"/>
                <a:cs typeface="Segoe UI Semilight" panose="020B0402040204020203" pitchFamily="34" charset="0"/>
              </a:rPr>
              <a:t>Set the temperature</a:t>
            </a:r>
            <a:r>
              <a:rPr lang="en-GB" sz="240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in the kitchen to 21 degrees”</a:t>
            </a:r>
          </a:p>
        </p:txBody>
      </p:sp>
      <p:sp>
        <p:nvSpPr>
          <p:cNvPr id="19" name="Speech Bubble: Rectangle with Corners Rounded 18"/>
          <p:cNvSpPr/>
          <p:nvPr/>
        </p:nvSpPr>
        <p:spPr>
          <a:xfrm>
            <a:off x="2434589" y="1688535"/>
            <a:ext cx="2533323" cy="2004619"/>
          </a:xfrm>
          <a:prstGeom prst="wedgeRoundRectCallout">
            <a:avLst>
              <a:gd name="adj1" fmla="val -63114"/>
              <a:gd name="adj2" fmla="val 20601"/>
              <a:gd name="adj3" fmla="val 16667"/>
            </a:avLst>
          </a:prstGeom>
          <a:solidFill>
            <a:srgbClr val="00BCF2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40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“Set the temperature in the </a:t>
            </a:r>
            <a:r>
              <a:rPr lang="en-GB" sz="2400" dirty="0">
                <a:solidFill>
                  <a:schemeClr val="tx1"/>
                </a:solidFill>
                <a:highlight>
                  <a:srgbClr val="FFFF00"/>
                </a:highlight>
                <a:latin typeface="Segoe UI Semilight" panose="020B0402040204020203" pitchFamily="34" charset="0"/>
                <a:cs typeface="Segoe UI Semilight" panose="020B0402040204020203" pitchFamily="34" charset="0"/>
              </a:rPr>
              <a:t>kitchen</a:t>
            </a:r>
            <a:r>
              <a:rPr lang="en-GB" sz="240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to </a:t>
            </a:r>
            <a:r>
              <a:rPr lang="en-GB" sz="2400" dirty="0">
                <a:solidFill>
                  <a:schemeClr val="tx1"/>
                </a:solidFill>
                <a:highlight>
                  <a:srgbClr val="FFFF00"/>
                </a:highlight>
                <a:latin typeface="Segoe UI Semilight" panose="020B0402040204020203" pitchFamily="34" charset="0"/>
                <a:cs typeface="Segoe UI Semilight" panose="020B0402040204020203" pitchFamily="34" charset="0"/>
              </a:rPr>
              <a:t>21 degrees</a:t>
            </a:r>
            <a:r>
              <a:rPr lang="en-GB" sz="240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706039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5" grpId="0" animBg="1"/>
      <p:bldP spid="16" grpId="0"/>
      <p:bldP spid="17" grpId="0"/>
      <p:bldP spid="18" grpId="0" animBg="1"/>
      <p:bldP spid="19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7DBB821-12C9-4730-926B-F924BA9A7722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1" y="1588825"/>
            <a:ext cx="12191999" cy="54927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l"/>
            <a:endParaRPr lang="en-GB" sz="32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sp>
        <p:nvSpPr>
          <p:cNvPr id="12" name="Title 2"/>
          <p:cNvSpPr txBox="1">
            <a:spLocks/>
          </p:cNvSpPr>
          <p:nvPr/>
        </p:nvSpPr>
        <p:spPr>
          <a:xfrm>
            <a:off x="1446213" y="279400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 sz="5399" dirty="0">
                <a:ea typeface="Roboto" panose="02000000000000000000" pitchFamily="2" charset="0"/>
              </a:rPr>
              <a:t>luis.ai components</a:t>
            </a:r>
          </a:p>
        </p:txBody>
      </p:sp>
      <p:sp>
        <p:nvSpPr>
          <p:cNvPr id="5" name="Rectangle 4"/>
          <p:cNvSpPr/>
          <p:nvPr/>
        </p:nvSpPr>
        <p:spPr>
          <a:xfrm>
            <a:off x="2804366" y="2837332"/>
            <a:ext cx="2930805" cy="189603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Portal</a:t>
            </a:r>
          </a:p>
        </p:txBody>
      </p:sp>
      <p:sp>
        <p:nvSpPr>
          <p:cNvPr id="6" name="Rectangle 5"/>
          <p:cNvSpPr/>
          <p:nvPr/>
        </p:nvSpPr>
        <p:spPr>
          <a:xfrm>
            <a:off x="6140356" y="2837332"/>
            <a:ext cx="2930805" cy="1896033"/>
          </a:xfrm>
          <a:prstGeom prst="rect">
            <a:avLst/>
          </a:prstGeom>
          <a:solidFill>
            <a:srgbClr val="00BCF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dirty="0" err="1">
                <a:latin typeface="Segoe UI Semilight" panose="020B0402040204020203" pitchFamily="34" charset="0"/>
                <a:cs typeface="Segoe UI Semilight" panose="020B0402040204020203" pitchFamily="34" charset="0"/>
              </a:rPr>
              <a:t>Api</a:t>
            </a:r>
            <a:endParaRPr lang="en-GB" sz="44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55142" y="3000518"/>
            <a:ext cx="184403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/>
              <a:t>Define</a:t>
            </a:r>
          </a:p>
          <a:p>
            <a:r>
              <a:rPr lang="en-GB" sz="3200" dirty="0"/>
              <a:t>Train</a:t>
            </a:r>
          </a:p>
          <a:p>
            <a:r>
              <a:rPr lang="en-GB" sz="3200" dirty="0"/>
              <a:t>Publish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476346" y="3492960"/>
            <a:ext cx="18440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3200" dirty="0"/>
              <a:t>Consume</a:t>
            </a:r>
          </a:p>
        </p:txBody>
      </p:sp>
    </p:spTree>
    <p:extLst>
      <p:ext uri="{BB962C8B-B14F-4D97-AF65-F5344CB8AC3E}">
        <p14:creationId xmlns:p14="http://schemas.microsoft.com/office/powerpoint/2010/main" val="3754083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2" grpId="0"/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F3F3DAB-357E-4192-A65E-AEB1CD0D7744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1" y="1588825"/>
            <a:ext cx="12191999" cy="54927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defTabSz="932597">
              <a:defRPr/>
            </a:pPr>
            <a:r>
              <a:rPr lang="en-AU" sz="4000" b="1" kern="0" dirty="0">
                <a:solidFill>
                  <a:srgbClr val="000000"/>
                </a:solidFill>
                <a:highlight>
                  <a:srgbClr val="FFFF00"/>
                </a:highlight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&lt;GITHUB URL&gt;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sp>
        <p:nvSpPr>
          <p:cNvPr id="12" name="Title 2"/>
          <p:cNvSpPr txBox="1">
            <a:spLocks/>
          </p:cNvSpPr>
          <p:nvPr/>
        </p:nvSpPr>
        <p:spPr>
          <a:xfrm>
            <a:off x="1446213" y="279400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>
                <a:ea typeface="Roboto" panose="02000000000000000000" pitchFamily="2" charset="0"/>
              </a:rPr>
              <a:t>Code + recorded </a:t>
            </a:r>
            <a:r>
              <a:rPr lang="en-US" dirty="0">
                <a:ea typeface="Roboto" panose="02000000000000000000" pitchFamily="2" charset="0"/>
              </a:rPr>
              <a:t>demos + slides</a:t>
            </a:r>
            <a:endParaRPr lang="en-US" sz="5399" dirty="0"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3033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922798" y="1156335"/>
            <a:ext cx="10367057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8800" b="1" i="0" u="none" strike="noStrike" kern="0" cap="none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Demo</a:t>
            </a:r>
            <a:endParaRPr kumimoji="0" lang="en-AU" sz="16600" b="1" i="0" u="none" strike="noStrike" kern="0" cap="none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4700" b="1" i="0" u="none" strike="noStrike" kern="0" cap="none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Home automation model in luis.ai portal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039526" y="5586219"/>
            <a:ext cx="2133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600" kern="0" dirty="0">
                <a:solidFill>
                  <a:schemeClr val="bg1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@</a:t>
            </a:r>
            <a:r>
              <a:rPr lang="en-AU" sz="2000" kern="0" dirty="0" err="1">
                <a:solidFill>
                  <a:schemeClr val="bg1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jamesemann</a:t>
            </a:r>
            <a:endParaRPr kumimoji="0" lang="en-AU" sz="2800" i="0" u="none" strike="noStrike" kern="0" cap="none" spc="-306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779872" y="5563822"/>
            <a:ext cx="374851" cy="424902"/>
            <a:chOff x="6430358" y="4771570"/>
            <a:chExt cx="233381" cy="264542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0358" y="4822317"/>
              <a:ext cx="213795" cy="213795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 userDrawn="1"/>
          </p:nvSpPr>
          <p:spPr>
            <a:xfrm>
              <a:off x="6548726" y="4771570"/>
              <a:ext cx="115013" cy="1724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GB" sz="12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79694286"/>
      </p:ext>
    </p:extLst>
  </p:cSld>
  <p:clrMapOvr>
    <a:masterClrMapping/>
  </p:clrMapOvr>
  <p:transition spd="slow">
    <p:comb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729E6D31-F9B9-475E-A75E-E98398F5EF63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1" y="1588825"/>
            <a:ext cx="12191999" cy="54927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l"/>
            <a:endParaRPr lang="en-GB" sz="32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sp>
        <p:nvSpPr>
          <p:cNvPr id="12" name="Title 2"/>
          <p:cNvSpPr txBox="1">
            <a:spLocks/>
          </p:cNvSpPr>
          <p:nvPr/>
        </p:nvSpPr>
        <p:spPr>
          <a:xfrm>
            <a:off x="1446213" y="279400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 sz="5399" dirty="0">
                <a:ea typeface="Roboto" panose="02000000000000000000" pitchFamily="2" charset="0"/>
              </a:rPr>
              <a:t>A more intelligent bot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580" y="1568355"/>
            <a:ext cx="2384596" cy="501957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212419" y="1444002"/>
            <a:ext cx="1395791" cy="52682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>
              <a:lnSpc>
                <a:spcPct val="200000"/>
              </a:lnSpc>
            </a:pPr>
            <a:r>
              <a:rPr lang="en-GB" dirty="0">
                <a:solidFill>
                  <a:srgbClr val="21B9EC"/>
                </a:solidFill>
                <a:latin typeface="+mj-lt"/>
              </a:rPr>
              <a:t>luis.ai</a:t>
            </a:r>
          </a:p>
        </p:txBody>
      </p:sp>
      <p:sp>
        <p:nvSpPr>
          <p:cNvPr id="7" name="Rectangle 6"/>
          <p:cNvSpPr/>
          <p:nvPr/>
        </p:nvSpPr>
        <p:spPr>
          <a:xfrm>
            <a:off x="5494249" y="1444001"/>
            <a:ext cx="4538445" cy="52682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>
              <a:lnSpc>
                <a:spcPct val="200000"/>
              </a:lnSpc>
            </a:pPr>
            <a:r>
              <a:rPr lang="en-GB" dirty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Bot Application</a:t>
            </a:r>
          </a:p>
        </p:txBody>
      </p:sp>
      <p:sp>
        <p:nvSpPr>
          <p:cNvPr id="8" name="Rectangle 7"/>
          <p:cNvSpPr/>
          <p:nvPr/>
        </p:nvSpPr>
        <p:spPr>
          <a:xfrm>
            <a:off x="2929161" y="1444001"/>
            <a:ext cx="2379677" cy="52682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>
              <a:lnSpc>
                <a:spcPct val="200000"/>
              </a:lnSpc>
            </a:pPr>
            <a:r>
              <a:rPr lang="en-GB" dirty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Channels</a:t>
            </a:r>
          </a:p>
        </p:txBody>
      </p:sp>
      <p:sp>
        <p:nvSpPr>
          <p:cNvPr id="9" name="Cylinder 8"/>
          <p:cNvSpPr/>
          <p:nvPr/>
        </p:nvSpPr>
        <p:spPr>
          <a:xfrm>
            <a:off x="10452467" y="2801532"/>
            <a:ext cx="897622" cy="998290"/>
          </a:xfrm>
          <a:prstGeom prst="can">
            <a:avLst/>
          </a:prstGeom>
          <a:solidFill>
            <a:srgbClr val="0078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Model</a:t>
            </a:r>
          </a:p>
        </p:txBody>
      </p:sp>
      <p:sp>
        <p:nvSpPr>
          <p:cNvPr id="10" name="Rectangle 9"/>
          <p:cNvSpPr/>
          <p:nvPr/>
        </p:nvSpPr>
        <p:spPr>
          <a:xfrm>
            <a:off x="6910983" y="4697980"/>
            <a:ext cx="1744210" cy="1227693"/>
          </a:xfrm>
          <a:prstGeom prst="rect">
            <a:avLst/>
          </a:prstGeom>
          <a:solidFill>
            <a:srgbClr val="9696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API Controller</a:t>
            </a:r>
          </a:p>
        </p:txBody>
      </p:sp>
      <p:sp>
        <p:nvSpPr>
          <p:cNvPr id="13" name="Rectangle 12"/>
          <p:cNvSpPr/>
          <p:nvPr/>
        </p:nvSpPr>
        <p:spPr>
          <a:xfrm>
            <a:off x="8247144" y="2685573"/>
            <a:ext cx="1339759" cy="1230208"/>
          </a:xfrm>
          <a:prstGeom prst="rect">
            <a:avLst/>
          </a:prstGeom>
          <a:solidFill>
            <a:srgbClr val="9696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Luis Dialog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912473" y="2685573"/>
            <a:ext cx="1339759" cy="1230208"/>
          </a:xfrm>
          <a:prstGeom prst="rect">
            <a:avLst/>
          </a:prstGeom>
          <a:solidFill>
            <a:srgbClr val="9696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Other Business Logic / Dialogs etc.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2198101" y="3965513"/>
            <a:ext cx="966212" cy="0"/>
          </a:xfrm>
          <a:prstGeom prst="straightConnector1">
            <a:avLst/>
          </a:prstGeom>
          <a:ln w="34925">
            <a:solidFill>
              <a:srgbClr val="00BCF2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5096300" y="4029066"/>
            <a:ext cx="1735964" cy="1363414"/>
          </a:xfrm>
          <a:prstGeom prst="straightConnector1">
            <a:avLst/>
          </a:prstGeom>
          <a:ln w="34925">
            <a:solidFill>
              <a:srgbClr val="00BCF2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7783088" y="3965513"/>
            <a:ext cx="1133935" cy="682530"/>
          </a:xfrm>
          <a:prstGeom prst="straightConnector1">
            <a:avLst/>
          </a:prstGeom>
          <a:ln w="34925">
            <a:solidFill>
              <a:srgbClr val="00BCF2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9694398" y="3213137"/>
            <a:ext cx="701684" cy="0"/>
          </a:xfrm>
          <a:prstGeom prst="straightConnector1">
            <a:avLst/>
          </a:prstGeom>
          <a:ln w="34925">
            <a:solidFill>
              <a:srgbClr val="00BCF2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>
            <a:off x="9672930" y="3462123"/>
            <a:ext cx="685042" cy="0"/>
          </a:xfrm>
          <a:prstGeom prst="straightConnector1">
            <a:avLst/>
          </a:prstGeom>
          <a:ln w="34925">
            <a:solidFill>
              <a:srgbClr val="00BCF2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>
            <a:off x="7331311" y="3303394"/>
            <a:ext cx="846008" cy="0"/>
          </a:xfrm>
          <a:prstGeom prst="straightConnector1">
            <a:avLst/>
          </a:prstGeom>
          <a:ln w="34925">
            <a:solidFill>
              <a:srgbClr val="00BCF2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/>
          <p:cNvGrpSpPr/>
          <p:nvPr/>
        </p:nvGrpSpPr>
        <p:grpSpPr>
          <a:xfrm>
            <a:off x="3419798" y="3594082"/>
            <a:ext cx="1327298" cy="1347129"/>
            <a:chOff x="3419798" y="3594082"/>
            <a:chExt cx="1327298" cy="1347129"/>
          </a:xfrm>
        </p:grpSpPr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422134" y="4072091"/>
              <a:ext cx="411480" cy="411480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419798" y="4529731"/>
              <a:ext cx="411480" cy="411480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871819" y="4529731"/>
              <a:ext cx="411480" cy="411480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335616" y="4529731"/>
              <a:ext cx="411480" cy="411480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332004" y="4060194"/>
              <a:ext cx="411480" cy="411480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879325" y="4060341"/>
              <a:ext cx="411480" cy="411480"/>
            </a:xfrm>
            <a:prstGeom prst="rect">
              <a:avLst/>
            </a:prstGeom>
          </p:spPr>
        </p:pic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876989" y="3594082"/>
              <a:ext cx="411480" cy="411480"/>
            </a:xfrm>
            <a:prstGeom prst="rect">
              <a:avLst/>
            </a:prstGeom>
          </p:spPr>
        </p:pic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419798" y="3594082"/>
              <a:ext cx="411480" cy="411480"/>
            </a:xfrm>
            <a:prstGeom prst="rect">
              <a:avLst/>
            </a:prstGeom>
          </p:spPr>
        </p:pic>
        <p:pic>
          <p:nvPicPr>
            <p:cNvPr id="1026" name="Picture 2" descr="Image result for microsoft teams icon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37387" y="3596773"/>
              <a:ext cx="406097" cy="4060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432084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3" grpId="0" animBg="1"/>
      <p:bldP spid="15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922798" y="1156335"/>
            <a:ext cx="10367057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8800" b="1" i="0" u="none" strike="noStrike" kern="0" cap="none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Demo</a:t>
            </a:r>
            <a:endParaRPr kumimoji="0" lang="en-AU" sz="16600" b="1" i="0" u="none" strike="noStrike" kern="0" cap="none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4700" b="1" i="0" u="none" strike="noStrike" kern="0" cap="none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Luis middleware bot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039526" y="5586219"/>
            <a:ext cx="2133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600" kern="0" dirty="0">
                <a:solidFill>
                  <a:schemeClr val="bg1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@</a:t>
            </a:r>
            <a:r>
              <a:rPr lang="en-AU" sz="2000" kern="0" dirty="0" err="1">
                <a:solidFill>
                  <a:schemeClr val="bg1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jamesemann</a:t>
            </a:r>
            <a:endParaRPr kumimoji="0" lang="en-AU" sz="2800" i="0" u="none" strike="noStrike" kern="0" cap="none" spc="-306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779872" y="5563822"/>
            <a:ext cx="374851" cy="424902"/>
            <a:chOff x="6430358" y="4771570"/>
            <a:chExt cx="233381" cy="264542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0358" y="4822317"/>
              <a:ext cx="213795" cy="213795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 userDrawn="1"/>
          </p:nvSpPr>
          <p:spPr>
            <a:xfrm>
              <a:off x="6548726" y="4771570"/>
              <a:ext cx="115013" cy="1724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GB" sz="12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65839977"/>
      </p:ext>
    </p:extLst>
  </p:cSld>
  <p:clrMapOvr>
    <a:masterClrMapping/>
  </p:clrMapOvr>
  <p:transition spd="slow">
    <p:comb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D0D2589-ACB7-4684-A018-F4C12F4C8803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22798" y="1156335"/>
            <a:ext cx="10367057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8800" b="1" i="0" u="none" strike="noStrike" kern="0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Cards</a:t>
            </a:r>
          </a:p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4700" b="1" i="0" u="none" strike="noStrike" kern="0" cap="none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039526" y="5586219"/>
            <a:ext cx="2133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600" kern="0" dirty="0">
                <a:solidFill>
                  <a:srgbClr val="171717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@</a:t>
            </a:r>
            <a:r>
              <a:rPr lang="en-AU" sz="2000" kern="0" dirty="0" err="1">
                <a:solidFill>
                  <a:srgbClr val="171717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jamesemann</a:t>
            </a:r>
            <a:endParaRPr kumimoji="0" lang="en-AU" sz="2800" i="0" u="none" strike="noStrike" kern="0" cap="none" spc="-306" normalizeH="0" baseline="0" noProof="0" dirty="0">
              <a:ln>
                <a:noFill/>
              </a:ln>
              <a:solidFill>
                <a:srgbClr val="171717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779885" y="5563819"/>
            <a:ext cx="486831" cy="444910"/>
            <a:chOff x="6430358" y="4771570"/>
            <a:chExt cx="303099" cy="276999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0358" y="4822317"/>
              <a:ext cx="213795" cy="213795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 userDrawn="1"/>
          </p:nvSpPr>
          <p:spPr>
            <a:xfrm>
              <a:off x="6548726" y="4771570"/>
              <a:ext cx="1847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GB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76230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76921C1-B534-4351-B5F9-38E26E96B420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1" y="1588825"/>
            <a:ext cx="12191999" cy="54927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GB" sz="32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sp>
        <p:nvSpPr>
          <p:cNvPr id="12" name="Title 2"/>
          <p:cNvSpPr txBox="1">
            <a:spLocks/>
          </p:cNvSpPr>
          <p:nvPr/>
        </p:nvSpPr>
        <p:spPr>
          <a:xfrm>
            <a:off x="1446213" y="279400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 dirty="0">
                <a:ea typeface="Roboto" panose="02000000000000000000" pitchFamily="2" charset="0"/>
              </a:rPr>
              <a:t>Bots can interact with more than just text</a:t>
            </a:r>
            <a:endParaRPr lang="en-US" sz="5399" dirty="0">
              <a:ea typeface="Roboto" panose="02000000000000000000" pitchFamily="2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6463" y="1588825"/>
            <a:ext cx="3539843" cy="4803560"/>
          </a:xfrm>
          <a:prstGeom prst="rect">
            <a:avLst/>
          </a:prstGeom>
          <a:ln w="63500">
            <a:solidFill>
              <a:srgbClr val="D7D7D7"/>
            </a:solidFill>
          </a:ln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6982" y="1588825"/>
            <a:ext cx="3545142" cy="4803560"/>
          </a:xfrm>
          <a:prstGeom prst="rect">
            <a:avLst/>
          </a:prstGeom>
          <a:ln w="60325">
            <a:solidFill>
              <a:srgbClr val="D7D7D7"/>
            </a:solidFill>
          </a:ln>
        </p:spPr>
      </p:pic>
    </p:spTree>
    <p:extLst>
      <p:ext uri="{BB962C8B-B14F-4D97-AF65-F5344CB8AC3E}">
        <p14:creationId xmlns:p14="http://schemas.microsoft.com/office/powerpoint/2010/main" val="4236103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8" descr="First interaction with message buttons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1376" y="2327160"/>
            <a:ext cx="5756532" cy="1892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ontent Placeholder 2"/>
          <p:cNvSpPr txBox="1">
            <a:spLocks/>
          </p:cNvSpPr>
          <p:nvPr/>
        </p:nvSpPr>
        <p:spPr>
          <a:xfrm>
            <a:off x="1" y="1588825"/>
            <a:ext cx="12191999" cy="54927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GB" sz="32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7" name="Picture 2" descr="https://scontent-lht6-1.xx.fbcdn.net/v/t39.2365-6/14858155_1136082199802015_362293724211838976_n.png?oh=b09717a733fc9ca14eaf1f753fbe0145&amp;oe=595411DD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20"/>
          <a:stretch/>
        </p:blipFill>
        <p:spPr bwMode="auto">
          <a:xfrm>
            <a:off x="501082" y="2597029"/>
            <a:ext cx="2537517" cy="4484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&quot;Example of a list of cards&quot;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5501" y="2713966"/>
            <a:ext cx="3065611" cy="3931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6" descr="Screenshot of a datadog messag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1376" y="4127385"/>
            <a:ext cx="5223237" cy="2660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&quot;Example of a thumbnail-card&quot;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9626" y="122109"/>
            <a:ext cx="3797171" cy="2156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s://scontent-lht6-1.xx.fbcdn.net/v/t39.2365-6/13466921_1408414619175015_4955822_n.png?oh=e22e16143d2e90b842e02ac2f3b6f9b8&amp;oe=596BAD63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7" t="3084" r="59005" b="61191"/>
          <a:stretch/>
        </p:blipFill>
        <p:spPr bwMode="auto">
          <a:xfrm>
            <a:off x="9671893" y="-73086"/>
            <a:ext cx="2382252" cy="2854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s://scontent-lht6-1.xx.fbcdn.net/v/t39.2365-6/14858155_1136082199802015_362293724211838976_n.png?oh=b09717a733fc9ca14eaf1f753fbe0145&amp;oe=595411DD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626" r="50294"/>
          <a:stretch/>
        </p:blipFill>
        <p:spPr bwMode="auto">
          <a:xfrm>
            <a:off x="3169043" y="122109"/>
            <a:ext cx="2432728" cy="2094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Good: Limited button selections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6" t="3239" r="5691" b="9020"/>
          <a:stretch/>
        </p:blipFill>
        <p:spPr bwMode="auto">
          <a:xfrm>
            <a:off x="501082" y="122109"/>
            <a:ext cx="2530106" cy="2422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1389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5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/>
          <p:cNvSpPr txBox="1">
            <a:spLocks/>
          </p:cNvSpPr>
          <p:nvPr/>
        </p:nvSpPr>
        <p:spPr>
          <a:xfrm>
            <a:off x="29497" y="1776499"/>
            <a:ext cx="5324168" cy="59036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l"/>
            <a:r>
              <a:rPr lang="en-GB" sz="2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1. Create activity </a:t>
            </a:r>
          </a:p>
          <a:p>
            <a:pPr marL="971550" lvl="1" indent="-514350" algn="l">
              <a:buAutoNum type="arabicPeriod"/>
            </a:pPr>
            <a:endParaRPr lang="en-GB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lvl="1" algn="l"/>
            <a:endParaRPr lang="en-GB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lvl="1" algn="l"/>
            <a:r>
              <a:rPr lang="en-GB" sz="2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2. Create card</a:t>
            </a:r>
          </a:p>
          <a:p>
            <a:pPr lvl="1" algn="l"/>
            <a:endParaRPr lang="en-GB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lvl="1" algn="l"/>
            <a:endParaRPr lang="en-GB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lvl="1" algn="l"/>
            <a:endParaRPr lang="en-GB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lvl="1" algn="l"/>
            <a:endParaRPr lang="en-GB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lvl="1" algn="l"/>
            <a:endParaRPr lang="en-GB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lvl="1" algn="l"/>
            <a:r>
              <a:rPr lang="en-GB" sz="2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3. Add the card to the activities </a:t>
            </a:r>
          </a:p>
          <a:p>
            <a:pPr lvl="1" algn="l"/>
            <a:r>
              <a:rPr lang="en-GB" sz="2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list of attachments. </a:t>
            </a:r>
          </a:p>
          <a:p>
            <a:pPr lvl="1" algn="l"/>
            <a:endParaRPr lang="en-GB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lvl="1" algn="l"/>
            <a:endParaRPr lang="en-GB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lvl="1" algn="l"/>
            <a:endParaRPr lang="en-GB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sp>
        <p:nvSpPr>
          <p:cNvPr id="12" name="Title 2"/>
          <p:cNvSpPr txBox="1">
            <a:spLocks/>
          </p:cNvSpPr>
          <p:nvPr/>
        </p:nvSpPr>
        <p:spPr>
          <a:xfrm>
            <a:off x="1446213" y="279400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 dirty="0">
                <a:ea typeface="Roboto" panose="02000000000000000000" pitchFamily="2" charset="0"/>
              </a:rPr>
              <a:t>Creating cards using </a:t>
            </a:r>
            <a:r>
              <a:rPr lang="en-US" dirty="0" err="1">
                <a:ea typeface="Roboto" panose="02000000000000000000" pitchFamily="2" charset="0"/>
              </a:rPr>
              <a:t>BotConnector</a:t>
            </a:r>
            <a:endParaRPr lang="en-US" sz="5399" dirty="0">
              <a:ea typeface="Roboto" panose="02000000000000000000" pitchFamily="2" charset="0"/>
            </a:endParaRPr>
          </a:p>
        </p:txBody>
      </p:sp>
      <p:pic>
        <p:nvPicPr>
          <p:cNvPr id="5" name="Picture 8" descr="https://scontent-lht6-1.xx.fbcdn.net/v/t39.2365-6/14858155_1136082199802015_362293724211838976_n.png?oh=b09717a733fc9ca14eaf1f753fbe0145&amp;oe=595411DD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626" r="50294"/>
          <a:stretch/>
        </p:blipFill>
        <p:spPr bwMode="auto">
          <a:xfrm>
            <a:off x="12845189" y="1637528"/>
            <a:ext cx="3854251" cy="3319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52448F9-8EAE-445A-A00E-A1717E90050B}"/>
              </a:ext>
            </a:extLst>
          </p:cNvPr>
          <p:cNvSpPr/>
          <p:nvPr/>
        </p:nvSpPr>
        <p:spPr>
          <a:xfrm>
            <a:off x="5151444" y="1820743"/>
            <a:ext cx="761016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 err="1">
                <a:solidFill>
                  <a:srgbClr val="000000"/>
                </a:solidFill>
                <a:latin typeface="Courier New" panose="02070309020205020404" pitchFamily="49" charset="0"/>
              </a:rPr>
              <a:t>IMessageActivity</a:t>
            </a:r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</a:rPr>
              <a:t> message </a:t>
            </a:r>
            <a:r>
              <a:rPr lang="en-GB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ourier New" panose="02070309020205020404" pitchFamily="49" charset="0"/>
              </a:rPr>
              <a:t>context</a:t>
            </a:r>
            <a:r>
              <a:rPr lang="en-GB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en-GB" dirty="0" err="1">
                <a:solidFill>
                  <a:srgbClr val="000000"/>
                </a:solidFill>
                <a:latin typeface="Courier New" panose="02070309020205020404" pitchFamily="49" charset="0"/>
              </a:rPr>
              <a:t>MakeMessage</a:t>
            </a:r>
            <a:r>
              <a:rPr lang="en-GB" b="1" dirty="0">
                <a:solidFill>
                  <a:srgbClr val="000080"/>
                </a:solidFill>
                <a:latin typeface="Courier New" panose="02070309020205020404" pitchFamily="49" charset="0"/>
              </a:rPr>
              <a:t>();</a:t>
            </a:r>
            <a:endParaRPr lang="en-GB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EFB058C-6917-4694-AD08-F05C31CF615E}"/>
              </a:ext>
            </a:extLst>
          </p:cNvPr>
          <p:cNvSpPr/>
          <p:nvPr/>
        </p:nvSpPr>
        <p:spPr>
          <a:xfrm>
            <a:off x="5151446" y="2826985"/>
            <a:ext cx="739451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 err="1">
                <a:solidFill>
                  <a:srgbClr val="000000"/>
                </a:solidFill>
                <a:latin typeface="Courier New" panose="02070309020205020404" pitchFamily="49" charset="0"/>
              </a:rPr>
              <a:t>AdaptiveCard</a:t>
            </a:r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</a:rPr>
              <a:t> card </a:t>
            </a:r>
            <a:r>
              <a:rPr lang="en-GB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b="1" dirty="0">
                <a:solidFill>
                  <a:srgbClr val="0000FF"/>
                </a:solidFill>
                <a:latin typeface="Courier New" panose="02070309020205020404" pitchFamily="49" charset="0"/>
              </a:rPr>
              <a:t>new</a:t>
            </a:r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ourier New" panose="02070309020205020404" pitchFamily="49" charset="0"/>
              </a:rPr>
              <a:t>AdaptiveCard</a:t>
            </a:r>
            <a:r>
              <a:rPr lang="en-GB" b="1" dirty="0">
                <a:solidFill>
                  <a:srgbClr val="000080"/>
                </a:solidFill>
                <a:latin typeface="Courier New" panose="02070309020205020404" pitchFamily="49" charset="0"/>
              </a:rPr>
              <a:t>();</a:t>
            </a:r>
            <a:endParaRPr lang="en-GB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dirty="0" err="1">
                <a:solidFill>
                  <a:srgbClr val="000000"/>
                </a:solidFill>
                <a:latin typeface="Courier New" panose="02070309020205020404" pitchFamily="49" charset="0"/>
              </a:rPr>
              <a:t>card</a:t>
            </a:r>
            <a:r>
              <a:rPr lang="en-GB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en-GB" dirty="0" err="1">
                <a:solidFill>
                  <a:srgbClr val="000000"/>
                </a:solidFill>
                <a:latin typeface="Courier New" panose="02070309020205020404" pitchFamily="49" charset="0"/>
              </a:rPr>
              <a:t>Body</a:t>
            </a:r>
            <a:r>
              <a:rPr lang="en-GB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en-GB" dirty="0" err="1">
                <a:solidFill>
                  <a:srgbClr val="000000"/>
                </a:solidFill>
                <a:latin typeface="Courier New" panose="02070309020205020404" pitchFamily="49" charset="0"/>
              </a:rPr>
              <a:t>Add</a:t>
            </a:r>
            <a:r>
              <a:rPr lang="en-GB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b="1" dirty="0">
                <a:solidFill>
                  <a:srgbClr val="0000FF"/>
                </a:solidFill>
                <a:latin typeface="Courier New" panose="02070309020205020404" pitchFamily="49" charset="0"/>
              </a:rPr>
              <a:t>new</a:t>
            </a:r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ourier New" panose="02070309020205020404" pitchFamily="49" charset="0"/>
              </a:rPr>
              <a:t>TextBlock</a:t>
            </a:r>
            <a:r>
              <a:rPr lang="en-GB" b="1" dirty="0">
                <a:solidFill>
                  <a:srgbClr val="000080"/>
                </a:solidFill>
                <a:latin typeface="Courier New" panose="02070309020205020404" pitchFamily="49" charset="0"/>
              </a:rPr>
              <a:t>()</a:t>
            </a:r>
            <a:endParaRPr lang="en-GB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b="1" dirty="0">
                <a:solidFill>
                  <a:srgbClr val="000080"/>
                </a:solidFill>
                <a:latin typeface="Courier New" panose="02070309020205020404" pitchFamily="49" charset="0"/>
              </a:rPr>
              <a:t>{</a:t>
            </a:r>
            <a:endParaRPr lang="en-GB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</a:rPr>
              <a:t>    Text </a:t>
            </a:r>
            <a:r>
              <a:rPr lang="en-GB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</a:rPr>
              <a:t> $</a:t>
            </a:r>
            <a:r>
              <a:rPr lang="en-GB" dirty="0">
                <a:solidFill>
                  <a:srgbClr val="808080"/>
                </a:solidFill>
                <a:latin typeface="Courier New" panose="02070309020205020404" pitchFamily="49" charset="0"/>
              </a:rPr>
              <a:t>"Appointment with doctor"</a:t>
            </a:r>
            <a:endParaRPr lang="en-GB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b="1" dirty="0">
                <a:solidFill>
                  <a:srgbClr val="000080"/>
                </a:solidFill>
                <a:latin typeface="Courier New" panose="02070309020205020404" pitchFamily="49" charset="0"/>
              </a:rPr>
              <a:t>});</a:t>
            </a:r>
            <a:endParaRPr lang="en-GB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FB5F892-DB31-4FCC-8B67-108E10960D53}"/>
              </a:ext>
            </a:extLst>
          </p:cNvPr>
          <p:cNvSpPr/>
          <p:nvPr/>
        </p:nvSpPr>
        <p:spPr>
          <a:xfrm>
            <a:off x="5151444" y="4856896"/>
            <a:ext cx="7237197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 err="1">
                <a:solidFill>
                  <a:srgbClr val="000000"/>
                </a:solidFill>
                <a:latin typeface="Courier New" panose="02070309020205020404" pitchFamily="49" charset="0"/>
              </a:rPr>
              <a:t>IMessageActivity</a:t>
            </a:r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</a:rPr>
              <a:t> message </a:t>
            </a:r>
            <a:r>
              <a:rPr lang="en-GB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ourier New" panose="02070309020205020404" pitchFamily="49" charset="0"/>
              </a:rPr>
              <a:t>context</a:t>
            </a:r>
            <a:r>
              <a:rPr lang="en-GB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en-GB" dirty="0" err="1">
                <a:solidFill>
                  <a:srgbClr val="000000"/>
                </a:solidFill>
                <a:latin typeface="Courier New" panose="02070309020205020404" pitchFamily="49" charset="0"/>
              </a:rPr>
              <a:t>MakeMessage</a:t>
            </a:r>
            <a:r>
              <a:rPr lang="en-GB" b="1" dirty="0">
                <a:solidFill>
                  <a:srgbClr val="000080"/>
                </a:solidFill>
                <a:latin typeface="Courier New" panose="02070309020205020404" pitchFamily="49" charset="0"/>
              </a:rPr>
              <a:t>();</a:t>
            </a:r>
            <a:endParaRPr lang="en-GB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dirty="0" err="1">
                <a:solidFill>
                  <a:srgbClr val="000000"/>
                </a:solidFill>
                <a:latin typeface="Courier New" panose="02070309020205020404" pitchFamily="49" charset="0"/>
              </a:rPr>
              <a:t>message</a:t>
            </a:r>
            <a:r>
              <a:rPr lang="en-GB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en-GB" dirty="0" err="1">
                <a:solidFill>
                  <a:srgbClr val="000000"/>
                </a:solidFill>
                <a:latin typeface="Courier New" panose="02070309020205020404" pitchFamily="49" charset="0"/>
              </a:rPr>
              <a:t>Attachments</a:t>
            </a:r>
            <a:r>
              <a:rPr lang="en-GB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en-GB" dirty="0" err="1">
                <a:solidFill>
                  <a:srgbClr val="000000"/>
                </a:solidFill>
                <a:latin typeface="Courier New" panose="02070309020205020404" pitchFamily="49" charset="0"/>
              </a:rPr>
              <a:t>Add</a:t>
            </a:r>
            <a:r>
              <a:rPr lang="en-GB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b="1" dirty="0">
                <a:solidFill>
                  <a:srgbClr val="0000FF"/>
                </a:solidFill>
                <a:latin typeface="Courier New" panose="02070309020205020404" pitchFamily="49" charset="0"/>
              </a:rPr>
              <a:t>new</a:t>
            </a:r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</a:rPr>
              <a:t> Attachment</a:t>
            </a:r>
            <a:r>
              <a:rPr lang="en-GB" b="1" dirty="0">
                <a:solidFill>
                  <a:srgbClr val="000080"/>
                </a:solidFill>
                <a:latin typeface="Courier New" panose="02070309020205020404" pitchFamily="49" charset="0"/>
              </a:rPr>
              <a:t>()</a:t>
            </a:r>
            <a:endParaRPr lang="en-GB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b="1" dirty="0">
                <a:solidFill>
                  <a:srgbClr val="000080"/>
                </a:solidFill>
                <a:latin typeface="Courier New" panose="02070309020205020404" pitchFamily="49" charset="0"/>
              </a:rPr>
              <a:t>{</a:t>
            </a:r>
            <a:endParaRPr lang="en-GB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GB" dirty="0" err="1">
                <a:solidFill>
                  <a:srgbClr val="000000"/>
                </a:solidFill>
                <a:latin typeface="Courier New" panose="02070309020205020404" pitchFamily="49" charset="0"/>
              </a:rPr>
              <a:t>ContentType</a:t>
            </a:r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ourier New" panose="02070309020205020404" pitchFamily="49" charset="0"/>
              </a:rPr>
              <a:t>AdaptiveCard</a:t>
            </a:r>
            <a:r>
              <a:rPr lang="en-GB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en-GB" dirty="0" err="1">
                <a:solidFill>
                  <a:srgbClr val="000000"/>
                </a:solidFill>
                <a:latin typeface="Courier New" panose="02070309020205020404" pitchFamily="49" charset="0"/>
              </a:rPr>
              <a:t>ContentType</a:t>
            </a:r>
            <a:r>
              <a:rPr lang="en-GB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endParaRPr lang="en-GB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</a:rPr>
              <a:t>	Content </a:t>
            </a:r>
            <a:r>
              <a:rPr lang="en-GB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</a:rPr>
              <a:t> card</a:t>
            </a:r>
          </a:p>
          <a:p>
            <a:r>
              <a:rPr lang="en-GB" b="1" dirty="0">
                <a:solidFill>
                  <a:srgbClr val="000080"/>
                </a:solidFill>
                <a:latin typeface="Courier New" panose="02070309020205020404" pitchFamily="49" charset="0"/>
              </a:rPr>
              <a:t>});</a:t>
            </a:r>
            <a:endParaRPr lang="en-GB" dirty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F5FE159-2542-4E1D-9B7A-A1189F11FDFF}"/>
              </a:ext>
            </a:extLst>
          </p:cNvPr>
          <p:cNvSpPr/>
          <p:nvPr/>
        </p:nvSpPr>
        <p:spPr>
          <a:xfrm>
            <a:off x="-94489" y="1468715"/>
            <a:ext cx="12476135" cy="8626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95BF6FE-D920-44BD-944C-60E325D593DF}"/>
              </a:ext>
            </a:extLst>
          </p:cNvPr>
          <p:cNvSpPr/>
          <p:nvPr/>
        </p:nvSpPr>
        <p:spPr>
          <a:xfrm>
            <a:off x="-94489" y="2620713"/>
            <a:ext cx="12476135" cy="21076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C915355-41E4-4E79-80E0-8E1EC5E2CDCC}"/>
              </a:ext>
            </a:extLst>
          </p:cNvPr>
          <p:cNvSpPr/>
          <p:nvPr/>
        </p:nvSpPr>
        <p:spPr>
          <a:xfrm>
            <a:off x="-311466" y="4799927"/>
            <a:ext cx="12848095" cy="18112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1172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922798" y="1156335"/>
            <a:ext cx="10367057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8800" b="1" i="0" u="none" strike="noStrike" kern="0" cap="none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Demo</a:t>
            </a:r>
            <a:endParaRPr kumimoji="0" lang="en-AU" sz="16600" b="1" i="0" u="none" strike="noStrike" kern="0" cap="none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4700" b="1" i="0" u="none" strike="noStrike" kern="0" cap="none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Cards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039526" y="5586219"/>
            <a:ext cx="2133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600" kern="0" dirty="0">
                <a:solidFill>
                  <a:schemeClr val="bg1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@</a:t>
            </a:r>
            <a:r>
              <a:rPr lang="en-AU" sz="2000" kern="0" dirty="0" err="1">
                <a:solidFill>
                  <a:schemeClr val="bg1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jamesemann</a:t>
            </a:r>
            <a:endParaRPr kumimoji="0" lang="en-AU" sz="2800" i="0" u="none" strike="noStrike" kern="0" cap="none" spc="-306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779872" y="5563822"/>
            <a:ext cx="374851" cy="424902"/>
            <a:chOff x="6430358" y="4771570"/>
            <a:chExt cx="233381" cy="264542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0358" y="4822317"/>
              <a:ext cx="213795" cy="213795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 userDrawn="1"/>
          </p:nvSpPr>
          <p:spPr>
            <a:xfrm>
              <a:off x="6548726" y="4771570"/>
              <a:ext cx="115013" cy="1724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GB" sz="12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63929298"/>
      </p:ext>
    </p:extLst>
  </p:cSld>
  <p:clrMapOvr>
    <a:masterClrMapping/>
  </p:clrMapOvr>
  <p:transition spd="slow">
    <p:comb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53">
            <a:extLst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3724" y="4416137"/>
            <a:ext cx="2231079" cy="3130072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E58350A7-7AB9-4402-9CDA-5637C8F06749}"/>
              </a:ext>
            </a:extLst>
          </p:cNvPr>
          <p:cNvGrpSpPr/>
          <p:nvPr/>
        </p:nvGrpSpPr>
        <p:grpSpPr>
          <a:xfrm>
            <a:off x="7146905" y="4413873"/>
            <a:ext cx="2239173" cy="3132336"/>
            <a:chOff x="7319533" y="3324661"/>
            <a:chExt cx="2284074" cy="3195146"/>
          </a:xfrm>
        </p:grpSpPr>
        <p:pic>
          <p:nvPicPr>
            <p:cNvPr id="52" name="Picture 51">
              <a:extLst/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319533" y="3324661"/>
              <a:ext cx="2284074" cy="1526003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A1E23E08-260E-4AC1-9FF5-D34C2869A165}"/>
                </a:ext>
              </a:extLst>
            </p:cNvPr>
            <p:cNvSpPr/>
            <p:nvPr/>
          </p:nvSpPr>
          <p:spPr bwMode="auto">
            <a:xfrm>
              <a:off x="7319533" y="4850664"/>
              <a:ext cx="2284074" cy="1669143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73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9BB1255-965D-4BCB-8331-1B09177CF6B9}"/>
              </a:ext>
            </a:extLst>
          </p:cNvPr>
          <p:cNvGrpSpPr/>
          <p:nvPr/>
        </p:nvGrpSpPr>
        <p:grpSpPr>
          <a:xfrm>
            <a:off x="9458183" y="4413873"/>
            <a:ext cx="2251972" cy="3132336"/>
            <a:chOff x="9677156" y="3324661"/>
            <a:chExt cx="2297129" cy="3195146"/>
          </a:xfrm>
        </p:grpSpPr>
        <p:pic>
          <p:nvPicPr>
            <p:cNvPr id="53" name="Picture 52">
              <a:extLst/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677156" y="3324661"/>
              <a:ext cx="2297129" cy="1526003"/>
            </a:xfrm>
            <a:prstGeom prst="rect">
              <a:avLst/>
            </a:prstGeom>
          </p:spPr>
        </p:pic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F971619-1FE7-44FF-B479-896E35DEDB0F}"/>
                </a:ext>
              </a:extLst>
            </p:cNvPr>
            <p:cNvSpPr/>
            <p:nvPr/>
          </p:nvSpPr>
          <p:spPr bwMode="auto">
            <a:xfrm>
              <a:off x="9677156" y="4850664"/>
              <a:ext cx="2297129" cy="1669143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73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F73A1F25-44D7-46A6-99A4-9035540F3166}"/>
              </a:ext>
            </a:extLst>
          </p:cNvPr>
          <p:cNvGrpSpPr/>
          <p:nvPr/>
        </p:nvGrpSpPr>
        <p:grpSpPr>
          <a:xfrm>
            <a:off x="440814" y="4413873"/>
            <a:ext cx="2013211" cy="3132336"/>
            <a:chOff x="478971" y="3324661"/>
            <a:chExt cx="2053580" cy="3195146"/>
          </a:xfrm>
        </p:grpSpPr>
        <p:pic>
          <p:nvPicPr>
            <p:cNvPr id="50" name="Picture 49">
              <a:extLst/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78971" y="3324661"/>
              <a:ext cx="2053580" cy="1526003"/>
            </a:xfrm>
            <a:prstGeom prst="rect">
              <a:avLst/>
            </a:prstGeom>
          </p:spPr>
        </p:pic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6722309-2468-4C22-ADDA-6E53BEDDA3E2}"/>
                </a:ext>
              </a:extLst>
            </p:cNvPr>
            <p:cNvSpPr/>
            <p:nvPr/>
          </p:nvSpPr>
          <p:spPr bwMode="auto">
            <a:xfrm>
              <a:off x="478971" y="4850664"/>
              <a:ext cx="2053579" cy="1669143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73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2526128" y="4410457"/>
            <a:ext cx="2251973" cy="3135752"/>
            <a:chOff x="2606099" y="3321176"/>
            <a:chExt cx="2297130" cy="3198631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40D6057-6936-4F96-98C4-A358D1E85F80}"/>
                </a:ext>
              </a:extLst>
            </p:cNvPr>
            <p:cNvSpPr/>
            <p:nvPr/>
          </p:nvSpPr>
          <p:spPr bwMode="auto">
            <a:xfrm>
              <a:off x="2606100" y="4761048"/>
              <a:ext cx="2297129" cy="1758759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73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" name="Rectangle 8"/>
            <p:cNvSpPr/>
            <p:nvPr/>
          </p:nvSpPr>
          <p:spPr bwMode="auto">
            <a:xfrm>
              <a:off x="2606099" y="3324661"/>
              <a:ext cx="2290517" cy="1526003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73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39" name="Picture 38">
              <a:extLst/>
            </p:cNvPr>
            <p:cNvPicPr>
              <a:picLocks noChangeAspect="1"/>
            </p:cNvPicPr>
            <p:nvPr/>
          </p:nvPicPr>
          <p:blipFill rotWithShape="1">
            <a:blip r:embed="rId7"/>
            <a:srcRect l="1" t="1" r="1" b="-6224"/>
            <a:stretch/>
          </p:blipFill>
          <p:spPr>
            <a:xfrm>
              <a:off x="2606100" y="3321176"/>
              <a:ext cx="2290516" cy="1529488"/>
            </a:xfrm>
            <a:prstGeom prst="rect">
              <a:avLst/>
            </a:prstGeom>
          </p:spPr>
        </p:pic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02AE0283-0565-4717-BE77-6836E3B36FC1}"/>
              </a:ext>
            </a:extLst>
          </p:cNvPr>
          <p:cNvSpPr/>
          <p:nvPr/>
        </p:nvSpPr>
        <p:spPr bwMode="auto">
          <a:xfrm flipV="1">
            <a:off x="0" y="471601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5" name="TextBox 44">
            <a:extLst/>
          </p:cNvPr>
          <p:cNvSpPr txBox="1"/>
          <p:nvPr/>
        </p:nvSpPr>
        <p:spPr>
          <a:xfrm>
            <a:off x="2748414" y="3909680"/>
            <a:ext cx="1800921" cy="452650"/>
          </a:xfrm>
          <a:prstGeom prst="rect">
            <a:avLst/>
          </a:prstGeom>
          <a:noFill/>
        </p:spPr>
        <p:txBody>
          <a:bodyPr wrap="none" lIns="44821" tIns="89643" rIns="44821" bIns="89643" rtlCol="0">
            <a:spAutoFit/>
          </a:bodyPr>
          <a:lstStyle>
            <a:defPPr>
              <a:defRPr lang="en-US"/>
            </a:defPPr>
            <a:lvl1pPr>
              <a:defRPr>
                <a:solidFill>
                  <a:schemeClr val="bg2"/>
                </a:solidFill>
                <a:latin typeface="+mj-lt"/>
              </a:defRPr>
            </a:lvl1pPr>
          </a:lstStyle>
          <a:p>
            <a:pPr marL="0" marR="0" lvl="0" indent="0" algn="ctr" defTabSz="67221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65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078D7"/>
                    </a:gs>
                    <a:gs pos="100000">
                      <a:srgbClr val="0078D7"/>
                    </a:gs>
                  </a:gsLst>
                  <a:lin ang="5400000" scaled="1"/>
                </a:gra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Microsoft Teams</a:t>
            </a:r>
          </a:p>
        </p:txBody>
      </p:sp>
      <p:sp>
        <p:nvSpPr>
          <p:cNvPr id="46" name="TextBox 45">
            <a:extLst/>
          </p:cNvPr>
          <p:cNvSpPr txBox="1"/>
          <p:nvPr/>
        </p:nvSpPr>
        <p:spPr>
          <a:xfrm>
            <a:off x="791637" y="3909680"/>
            <a:ext cx="1308800" cy="452650"/>
          </a:xfrm>
          <a:prstGeom prst="rect">
            <a:avLst/>
          </a:prstGeom>
          <a:noFill/>
        </p:spPr>
        <p:txBody>
          <a:bodyPr wrap="none" lIns="44821" tIns="89643" rIns="44821" bIns="89643" rtlCol="0">
            <a:spAutoFit/>
          </a:bodyPr>
          <a:lstStyle/>
          <a:p>
            <a:pPr marL="0" marR="0" lvl="0" indent="0" algn="l" defTabSz="91429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65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078D7"/>
                    </a:gs>
                    <a:gs pos="100000">
                      <a:srgbClr val="0078D7"/>
                    </a:gs>
                  </a:gsLst>
                  <a:lin ang="5400000" scaled="1"/>
                </a:gra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Notification</a:t>
            </a:r>
          </a:p>
        </p:txBody>
      </p:sp>
      <p:sp>
        <p:nvSpPr>
          <p:cNvPr id="47" name="TextBox 46">
            <a:extLst/>
          </p:cNvPr>
          <p:cNvSpPr txBox="1"/>
          <p:nvPr/>
        </p:nvSpPr>
        <p:spPr>
          <a:xfrm>
            <a:off x="5606776" y="3922592"/>
            <a:ext cx="704468" cy="452650"/>
          </a:xfrm>
          <a:prstGeom prst="rect">
            <a:avLst/>
          </a:prstGeom>
          <a:noFill/>
        </p:spPr>
        <p:txBody>
          <a:bodyPr wrap="none" lIns="44821" tIns="89643" rIns="44821" bIns="89643" rtlCol="0">
            <a:spAutoFit/>
          </a:bodyPr>
          <a:lstStyle/>
          <a:p>
            <a:pPr marL="0" marR="0" lvl="0" indent="0" algn="l" defTabSz="91429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65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0078D7"/>
                    </a:gs>
                    <a:gs pos="100000">
                      <a:srgbClr val="0078D7"/>
                    </a:gs>
                  </a:gsLst>
                  <a:lin ang="5400000" scaled="1"/>
                </a:gra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Skype</a:t>
            </a:r>
          </a:p>
        </p:txBody>
      </p:sp>
      <p:sp>
        <p:nvSpPr>
          <p:cNvPr id="48" name="TextBox 47">
            <a:extLst/>
          </p:cNvPr>
          <p:cNvSpPr txBox="1"/>
          <p:nvPr/>
        </p:nvSpPr>
        <p:spPr>
          <a:xfrm>
            <a:off x="7803217" y="3909680"/>
            <a:ext cx="924079" cy="452650"/>
          </a:xfrm>
          <a:prstGeom prst="rect">
            <a:avLst/>
          </a:prstGeom>
          <a:noFill/>
        </p:spPr>
        <p:txBody>
          <a:bodyPr wrap="none" lIns="44821" tIns="89643" rIns="44821" bIns="89643" rtlCol="0">
            <a:spAutoFit/>
          </a:bodyPr>
          <a:lstStyle/>
          <a:p>
            <a:pPr marL="0" marR="0" lvl="0" indent="0" algn="l" defTabSz="91429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65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0078D7"/>
                    </a:gs>
                    <a:gs pos="100000">
                      <a:srgbClr val="0078D7"/>
                    </a:gs>
                  </a:gsLst>
                  <a:lin ang="5400000" scaled="1"/>
                </a:gra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Android</a:t>
            </a:r>
          </a:p>
        </p:txBody>
      </p:sp>
      <p:sp>
        <p:nvSpPr>
          <p:cNvPr id="49" name="TextBox 48">
            <a:extLst/>
          </p:cNvPr>
          <p:cNvSpPr txBox="1"/>
          <p:nvPr/>
        </p:nvSpPr>
        <p:spPr>
          <a:xfrm>
            <a:off x="10358975" y="3909680"/>
            <a:ext cx="451194" cy="452650"/>
          </a:xfrm>
          <a:prstGeom prst="rect">
            <a:avLst/>
          </a:prstGeom>
          <a:noFill/>
        </p:spPr>
        <p:txBody>
          <a:bodyPr wrap="none" lIns="44821" tIns="89643" rIns="44821" bIns="89643" rtlCol="0">
            <a:spAutoFit/>
          </a:bodyPr>
          <a:lstStyle/>
          <a:p>
            <a:pPr marL="0" marR="0" lvl="0" indent="0" algn="l" defTabSz="91429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65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078D7"/>
                    </a:gs>
                    <a:gs pos="100000">
                      <a:srgbClr val="0078D7"/>
                    </a:gs>
                  </a:gsLst>
                  <a:lin ang="5400000" scaled="1"/>
                </a:gra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IOS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38901012-E943-48D5-9032-3A34396E9FD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sp>
        <p:nvSpPr>
          <p:cNvPr id="28" name="Title 2">
            <a:extLst>
              <a:ext uri="{FF2B5EF4-FFF2-40B4-BE49-F238E27FC236}">
                <a16:creationId xmlns:a16="http://schemas.microsoft.com/office/drawing/2014/main" id="{6EAF141D-8516-4A91-B76E-29897AB9AAA0}"/>
              </a:ext>
            </a:extLst>
          </p:cNvPr>
          <p:cNvSpPr txBox="1">
            <a:spLocks/>
          </p:cNvSpPr>
          <p:nvPr/>
        </p:nvSpPr>
        <p:spPr>
          <a:xfrm>
            <a:off x="1446213" y="279400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 dirty="0">
                <a:ea typeface="Roboto" panose="02000000000000000000" pitchFamily="2" charset="0"/>
              </a:rPr>
              <a:t>adaptivecards.io</a:t>
            </a:r>
            <a:endParaRPr lang="en-US" sz="5399" dirty="0">
              <a:ea typeface="Roboto" panose="02000000000000000000" pitchFamily="2" charset="0"/>
            </a:endParaRP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8D82F245-2945-4B65-A670-C7A8D4784549}"/>
              </a:ext>
            </a:extLst>
          </p:cNvPr>
          <p:cNvSpPr txBox="1">
            <a:spLocks/>
          </p:cNvSpPr>
          <p:nvPr/>
        </p:nvSpPr>
        <p:spPr>
          <a:xfrm>
            <a:off x="1" y="1588825"/>
            <a:ext cx="12191999" cy="54927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l"/>
            <a:r>
              <a:rPr lang="en-GB" sz="3200" dirty="0">
                <a:latin typeface="Segoe UI" panose="020B0502040204020203" pitchFamily="34" charset="0"/>
                <a:cs typeface="Segoe UI" panose="020B0502040204020203" pitchFamily="34" charset="0"/>
              </a:rPr>
              <a:t>A new standard for developers to create interactive cards</a:t>
            </a:r>
          </a:p>
          <a:p>
            <a:pPr lvl="1" algn="l"/>
            <a:endParaRPr lang="en-GB" sz="32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lvl="1" algn="l"/>
            <a:r>
              <a:rPr lang="en-GB" sz="3200" dirty="0">
                <a:latin typeface="Segoe UI" panose="020B0502040204020203" pitchFamily="34" charset="0"/>
                <a:cs typeface="Segoe UI" panose="020B0502040204020203" pitchFamily="34" charset="0"/>
              </a:rPr>
              <a:t>Define the structure of the card, and let the channel decide how to display it</a:t>
            </a:r>
          </a:p>
        </p:txBody>
      </p:sp>
    </p:spTree>
    <p:extLst>
      <p:ext uri="{BB962C8B-B14F-4D97-AF65-F5344CB8AC3E}">
        <p14:creationId xmlns:p14="http://schemas.microsoft.com/office/powerpoint/2010/main" val="667583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46" grpId="0"/>
      <p:bldP spid="47" grpId="0"/>
      <p:bldP spid="48" grpId="0"/>
      <p:bldP spid="49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53">
            <a:extLst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5717" y="2231278"/>
            <a:ext cx="2231079" cy="3130072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E58350A7-7AB9-4402-9CDA-5637C8F06749}"/>
              </a:ext>
            </a:extLst>
          </p:cNvPr>
          <p:cNvGrpSpPr/>
          <p:nvPr/>
        </p:nvGrpSpPr>
        <p:grpSpPr>
          <a:xfrm>
            <a:off x="7208898" y="2229014"/>
            <a:ext cx="2239173" cy="3132336"/>
            <a:chOff x="7319533" y="3324661"/>
            <a:chExt cx="2284074" cy="3195146"/>
          </a:xfrm>
        </p:grpSpPr>
        <p:pic>
          <p:nvPicPr>
            <p:cNvPr id="52" name="Picture 51">
              <a:extLst/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319533" y="3324661"/>
              <a:ext cx="2284074" cy="1526003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A1E23E08-260E-4AC1-9FF5-D34C2869A165}"/>
                </a:ext>
              </a:extLst>
            </p:cNvPr>
            <p:cNvSpPr/>
            <p:nvPr/>
          </p:nvSpPr>
          <p:spPr bwMode="auto">
            <a:xfrm>
              <a:off x="7319533" y="4850664"/>
              <a:ext cx="2284074" cy="1669143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73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9BB1255-965D-4BCB-8331-1B09177CF6B9}"/>
              </a:ext>
            </a:extLst>
          </p:cNvPr>
          <p:cNvGrpSpPr/>
          <p:nvPr/>
        </p:nvGrpSpPr>
        <p:grpSpPr>
          <a:xfrm>
            <a:off x="9520176" y="2229014"/>
            <a:ext cx="2251972" cy="3132336"/>
            <a:chOff x="9677156" y="3324661"/>
            <a:chExt cx="2297129" cy="3195146"/>
          </a:xfrm>
        </p:grpSpPr>
        <p:pic>
          <p:nvPicPr>
            <p:cNvPr id="53" name="Picture 52">
              <a:extLst/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677156" y="3324661"/>
              <a:ext cx="2297129" cy="1526003"/>
            </a:xfrm>
            <a:prstGeom prst="rect">
              <a:avLst/>
            </a:prstGeom>
          </p:spPr>
        </p:pic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F971619-1FE7-44FF-B479-896E35DEDB0F}"/>
                </a:ext>
              </a:extLst>
            </p:cNvPr>
            <p:cNvSpPr/>
            <p:nvPr/>
          </p:nvSpPr>
          <p:spPr bwMode="auto">
            <a:xfrm>
              <a:off x="9677156" y="4850664"/>
              <a:ext cx="2297129" cy="1669143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73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F73A1F25-44D7-46A6-99A4-9035540F3166}"/>
              </a:ext>
            </a:extLst>
          </p:cNvPr>
          <p:cNvGrpSpPr/>
          <p:nvPr/>
        </p:nvGrpSpPr>
        <p:grpSpPr>
          <a:xfrm>
            <a:off x="502807" y="2229014"/>
            <a:ext cx="2013211" cy="3132336"/>
            <a:chOff x="478971" y="3324661"/>
            <a:chExt cx="2053580" cy="3195146"/>
          </a:xfrm>
        </p:grpSpPr>
        <p:pic>
          <p:nvPicPr>
            <p:cNvPr id="50" name="Picture 49">
              <a:extLst/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78971" y="3324661"/>
              <a:ext cx="2053580" cy="1526003"/>
            </a:xfrm>
            <a:prstGeom prst="rect">
              <a:avLst/>
            </a:prstGeom>
          </p:spPr>
        </p:pic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6722309-2468-4C22-ADDA-6E53BEDDA3E2}"/>
                </a:ext>
              </a:extLst>
            </p:cNvPr>
            <p:cNvSpPr/>
            <p:nvPr/>
          </p:nvSpPr>
          <p:spPr bwMode="auto">
            <a:xfrm>
              <a:off x="478971" y="4850664"/>
              <a:ext cx="2053579" cy="1669143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73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2588121" y="2225598"/>
            <a:ext cx="2251973" cy="3135752"/>
            <a:chOff x="2606099" y="3321176"/>
            <a:chExt cx="2297130" cy="3198631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40D6057-6936-4F96-98C4-A358D1E85F80}"/>
                </a:ext>
              </a:extLst>
            </p:cNvPr>
            <p:cNvSpPr/>
            <p:nvPr/>
          </p:nvSpPr>
          <p:spPr bwMode="auto">
            <a:xfrm>
              <a:off x="2606100" y="4761048"/>
              <a:ext cx="2297129" cy="1758759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73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" name="Rectangle 8"/>
            <p:cNvSpPr/>
            <p:nvPr/>
          </p:nvSpPr>
          <p:spPr bwMode="auto">
            <a:xfrm>
              <a:off x="2606099" y="3324661"/>
              <a:ext cx="2290517" cy="1526003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73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9" name="Picture 38">
              <a:extLst/>
            </p:cNvPr>
            <p:cNvPicPr>
              <a:picLocks noChangeAspect="1"/>
            </p:cNvPicPr>
            <p:nvPr/>
          </p:nvPicPr>
          <p:blipFill rotWithShape="1">
            <a:blip r:embed="rId7"/>
            <a:srcRect l="1" t="1" r="1" b="-6224"/>
            <a:stretch/>
          </p:blipFill>
          <p:spPr>
            <a:xfrm>
              <a:off x="2606100" y="3321176"/>
              <a:ext cx="2290516" cy="1529488"/>
            </a:xfrm>
            <a:prstGeom prst="rect">
              <a:avLst/>
            </a:prstGeom>
          </p:spPr>
        </p:pic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02AE0283-0565-4717-BE77-6836E3B36FC1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5" name="TextBox 44">
            <a:extLst/>
          </p:cNvPr>
          <p:cNvSpPr txBox="1"/>
          <p:nvPr/>
        </p:nvSpPr>
        <p:spPr>
          <a:xfrm>
            <a:off x="2810407" y="1724821"/>
            <a:ext cx="1800921" cy="452650"/>
          </a:xfrm>
          <a:prstGeom prst="rect">
            <a:avLst/>
          </a:prstGeom>
          <a:noFill/>
        </p:spPr>
        <p:txBody>
          <a:bodyPr wrap="none" lIns="44821" tIns="89643" rIns="44821" bIns="89643" rtlCol="0">
            <a:spAutoFit/>
          </a:bodyPr>
          <a:lstStyle>
            <a:defPPr>
              <a:defRPr lang="en-US"/>
            </a:defPPr>
            <a:lvl1pPr>
              <a:defRPr>
                <a:solidFill>
                  <a:schemeClr val="bg2"/>
                </a:solidFill>
                <a:latin typeface="+mj-lt"/>
              </a:defRPr>
            </a:lvl1pPr>
          </a:lstStyle>
          <a:p>
            <a:pPr marL="0" marR="0" lvl="0" indent="0" algn="ctr" defTabSz="67221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65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078D7"/>
                    </a:gs>
                    <a:gs pos="100000">
                      <a:srgbClr val="0078D7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Microsoft Teams</a:t>
            </a:r>
          </a:p>
        </p:txBody>
      </p:sp>
      <p:sp>
        <p:nvSpPr>
          <p:cNvPr id="46" name="TextBox 45">
            <a:extLst/>
          </p:cNvPr>
          <p:cNvSpPr txBox="1"/>
          <p:nvPr/>
        </p:nvSpPr>
        <p:spPr>
          <a:xfrm>
            <a:off x="853630" y="1724821"/>
            <a:ext cx="1308800" cy="452650"/>
          </a:xfrm>
          <a:prstGeom prst="rect">
            <a:avLst/>
          </a:prstGeom>
          <a:noFill/>
        </p:spPr>
        <p:txBody>
          <a:bodyPr wrap="none" lIns="44821" tIns="89643" rIns="44821" bIns="89643" rtlCol="0">
            <a:spAutoFit/>
          </a:bodyPr>
          <a:lstStyle/>
          <a:p>
            <a:pPr marL="0" marR="0" lvl="0" indent="0" algn="l" defTabSz="91429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65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078D7"/>
                    </a:gs>
                    <a:gs pos="100000">
                      <a:srgbClr val="0078D7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Notification</a:t>
            </a:r>
          </a:p>
        </p:txBody>
      </p:sp>
      <p:sp>
        <p:nvSpPr>
          <p:cNvPr id="47" name="TextBox 46">
            <a:extLst/>
          </p:cNvPr>
          <p:cNvSpPr txBox="1"/>
          <p:nvPr/>
        </p:nvSpPr>
        <p:spPr>
          <a:xfrm>
            <a:off x="5668769" y="1737733"/>
            <a:ext cx="704468" cy="452650"/>
          </a:xfrm>
          <a:prstGeom prst="rect">
            <a:avLst/>
          </a:prstGeom>
          <a:noFill/>
        </p:spPr>
        <p:txBody>
          <a:bodyPr wrap="none" lIns="44821" tIns="89643" rIns="44821" bIns="89643" rtlCol="0">
            <a:spAutoFit/>
          </a:bodyPr>
          <a:lstStyle/>
          <a:p>
            <a:pPr marL="0" marR="0" lvl="0" indent="0" algn="l" defTabSz="91429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65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0078D7"/>
                    </a:gs>
                    <a:gs pos="100000">
                      <a:srgbClr val="0078D7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Skype</a:t>
            </a:r>
          </a:p>
        </p:txBody>
      </p:sp>
      <p:sp>
        <p:nvSpPr>
          <p:cNvPr id="48" name="TextBox 47">
            <a:extLst/>
          </p:cNvPr>
          <p:cNvSpPr txBox="1"/>
          <p:nvPr/>
        </p:nvSpPr>
        <p:spPr>
          <a:xfrm>
            <a:off x="7865210" y="1724821"/>
            <a:ext cx="924079" cy="452650"/>
          </a:xfrm>
          <a:prstGeom prst="rect">
            <a:avLst/>
          </a:prstGeom>
          <a:noFill/>
        </p:spPr>
        <p:txBody>
          <a:bodyPr wrap="none" lIns="44821" tIns="89643" rIns="44821" bIns="89643" rtlCol="0">
            <a:spAutoFit/>
          </a:bodyPr>
          <a:lstStyle/>
          <a:p>
            <a:pPr marL="0" marR="0" lvl="0" indent="0" algn="l" defTabSz="91429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65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0078D7"/>
                    </a:gs>
                    <a:gs pos="100000">
                      <a:srgbClr val="0078D7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Android</a:t>
            </a:r>
          </a:p>
        </p:txBody>
      </p:sp>
      <p:sp>
        <p:nvSpPr>
          <p:cNvPr id="49" name="TextBox 48">
            <a:extLst/>
          </p:cNvPr>
          <p:cNvSpPr txBox="1"/>
          <p:nvPr/>
        </p:nvSpPr>
        <p:spPr>
          <a:xfrm>
            <a:off x="10420968" y="1724821"/>
            <a:ext cx="451194" cy="452650"/>
          </a:xfrm>
          <a:prstGeom prst="rect">
            <a:avLst/>
          </a:prstGeom>
          <a:noFill/>
        </p:spPr>
        <p:txBody>
          <a:bodyPr wrap="none" lIns="44821" tIns="89643" rIns="44821" bIns="89643" rtlCol="0">
            <a:spAutoFit/>
          </a:bodyPr>
          <a:lstStyle/>
          <a:p>
            <a:pPr marL="0" marR="0" lvl="0" indent="0" algn="l" defTabSz="91429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65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078D7"/>
                    </a:gs>
                    <a:gs pos="100000">
                      <a:srgbClr val="0078D7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IOS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38901012-E943-48D5-9032-3A34396E9FD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sp>
        <p:nvSpPr>
          <p:cNvPr id="28" name="Title 2">
            <a:extLst>
              <a:ext uri="{FF2B5EF4-FFF2-40B4-BE49-F238E27FC236}">
                <a16:creationId xmlns:a16="http://schemas.microsoft.com/office/drawing/2014/main" id="{6EAF141D-8516-4A91-B76E-29897AB9AAA0}"/>
              </a:ext>
            </a:extLst>
          </p:cNvPr>
          <p:cNvSpPr txBox="1">
            <a:spLocks/>
          </p:cNvSpPr>
          <p:nvPr/>
        </p:nvSpPr>
        <p:spPr>
          <a:xfrm>
            <a:off x="1446213" y="279400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 dirty="0">
                <a:ea typeface="Roboto" panose="02000000000000000000" pitchFamily="2" charset="0"/>
              </a:rPr>
              <a:t>Adaptive cards</a:t>
            </a:r>
            <a:endParaRPr lang="en-US" sz="5399" dirty="0"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7314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4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3.54167E-6 -2.22222E-6 L -3.54167E-6 -0.05555 " pathEditMode="relative" rAng="0" ptsTypes="AA">
                                      <p:cBhvr>
                                        <p:cTn id="9" dur="750" spd="-100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78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4" presetClass="path" presetSubtype="0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3.9035E-6 -4.5892E-6 L -3.9035E-6 -0.0556 " pathEditMode="relative" rAng="0" ptsTypes="AA">
                                      <p:cBhvr>
                                        <p:cTn id="14" dur="750" spd="-10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92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5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4" presetClass="path" presetSubtype="0" decel="100000" fill="hold" grpId="1" nodeType="withEffect">
                                  <p:stCondLst>
                                    <p:cond delay="550"/>
                                  </p:stCondLst>
                                  <p:childTnLst>
                                    <p:animMotion origin="layout" path="M -4.59025E-6 2.74172E-6 L -4.59025E-6 -0.05561 " pathEditMode="relative" rAng="0" ptsTypes="AA">
                                      <p:cBhvr>
                                        <p:cTn id="19" dur="750" spd="-100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92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4" presetClass="path" presetSubtype="0" decel="1000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2.37171E-6 -4.5892E-6 L 2.37171E-6 -0.0556 " pathEditMode="relative" rAng="0" ptsTypes="AA">
                                      <p:cBhvr>
                                        <p:cTn id="24" dur="750" spd="-100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92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8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4" presetClass="path" presetSubtype="0" decel="100000" fill="hold" grpId="1" nodeType="withEffect">
                                  <p:stCondLst>
                                    <p:cond delay="850"/>
                                  </p:stCondLst>
                                  <p:childTnLst>
                                    <p:animMotion origin="layout" path="M 3.44141E-6 -4.5892E-6 L 3.44141E-6 -0.0556 " pathEditMode="relative" rAng="0" ptsTypes="AA">
                                      <p:cBhvr>
                                        <p:cTn id="29" dur="750" spd="-100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92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path" presetSubtype="0" decel="100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4.59025E-6 -2.9823E-6 L -4.59025E-6 0.06786 " pathEditMode="relative" rAng="0" ptsTypes="AA">
                                      <p:cBhvr>
                                        <p:cTn id="34" dur="750" spd="-100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382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2" presetClass="path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9.77789E-7 1.32093E-6 L -9.77789E-7 0.06786 " pathEditMode="relative" rAng="0" ptsTypes="AA">
                                      <p:cBhvr>
                                        <p:cTn id="39" dur="75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382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8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42" presetClass="path" presetSubtype="0" decel="100000" fill="hold" nodeType="withEffect">
                                  <p:stCondLst>
                                    <p:cond delay="850"/>
                                  </p:stCondLst>
                                  <p:childTnLst>
                                    <p:animMotion origin="layout" path="M 2.37171E-6 1.32093E-6 L 2.37171E-6 0.06786 " pathEditMode="relative" rAng="0" ptsTypes="AA">
                                      <p:cBhvr>
                                        <p:cTn id="44" dur="75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382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42" presetClass="path" presetSubtype="0" decel="10000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Motion origin="layout" path="M 3.44141E-6 1.32093E-6 L 3.44141E-6 0.06786 " pathEditMode="relative" rAng="0" ptsTypes="AA">
                                      <p:cBhvr>
                                        <p:cTn id="49" dur="75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382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42" presetClass="path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9.77789E-7 1.32093E-6 L -9.77789E-7 0.06786 " pathEditMode="relative" rAng="0" ptsTypes="AA">
                                      <p:cBhvr>
                                        <p:cTn id="54" dur="75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38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45" grpId="1"/>
      <p:bldP spid="46" grpId="0"/>
      <p:bldP spid="46" grpId="1"/>
      <p:bldP spid="47" grpId="0"/>
      <p:bldP spid="47" grpId="1"/>
      <p:bldP spid="48" grpId="0"/>
      <p:bldP spid="48" grpId="1"/>
      <p:bldP spid="49" grpId="0"/>
      <p:bldP spid="49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5057F07-2A3C-41CC-BD55-9D2659B7F447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22798" y="1156335"/>
            <a:ext cx="1036705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8800" b="1" i="0" u="none" strike="noStrike" kern="0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What is a chatbot?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039526" y="5586219"/>
            <a:ext cx="2133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600" kern="0" dirty="0">
                <a:solidFill>
                  <a:srgbClr val="171717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@</a:t>
            </a:r>
            <a:r>
              <a:rPr lang="en-AU" sz="2000" kern="0" dirty="0" err="1">
                <a:solidFill>
                  <a:srgbClr val="171717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jamesemann</a:t>
            </a:r>
            <a:endParaRPr kumimoji="0" lang="en-AU" sz="2800" i="0" u="none" strike="noStrike" kern="0" cap="none" spc="-306" normalizeH="0" baseline="0" noProof="0" dirty="0">
              <a:ln>
                <a:noFill/>
              </a:ln>
              <a:solidFill>
                <a:srgbClr val="171717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779885" y="5563819"/>
            <a:ext cx="486831" cy="444910"/>
            <a:chOff x="6430358" y="4771570"/>
            <a:chExt cx="303099" cy="276999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0358" y="4822317"/>
              <a:ext cx="213795" cy="213795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 userDrawn="1"/>
          </p:nvSpPr>
          <p:spPr>
            <a:xfrm>
              <a:off x="6548726" y="4771570"/>
              <a:ext cx="1847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GB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48123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B240C-003A-4082-9B55-A8C380F39A7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OUTLOOK ACTIONABLE CARD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7FF07C5-0002-4F7A-93DF-D9435E7A556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>
                <a:hlinkClick r:id="rId2"/>
              </a:rPr>
              <a:t>https://outlook.office.com/connectors/oam/publish</a:t>
            </a:r>
            <a:endParaRPr lang="en-GB" dirty="0"/>
          </a:p>
          <a:p>
            <a:r>
              <a:rPr lang="en-GB" dirty="0"/>
              <a:t>. https://messagecardplayground.azurewebsites.net/</a:t>
            </a:r>
          </a:p>
        </p:txBody>
      </p:sp>
    </p:spTree>
    <p:extLst>
      <p:ext uri="{BB962C8B-B14F-4D97-AF65-F5344CB8AC3E}">
        <p14:creationId xmlns:p14="http://schemas.microsoft.com/office/powerpoint/2010/main" val="103033170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sp>
        <p:nvSpPr>
          <p:cNvPr id="12" name="Title 2"/>
          <p:cNvSpPr txBox="1">
            <a:spLocks/>
          </p:cNvSpPr>
          <p:nvPr/>
        </p:nvSpPr>
        <p:spPr>
          <a:xfrm>
            <a:off x="1446213" y="279400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 dirty="0">
                <a:ea typeface="Roboto" panose="02000000000000000000" pitchFamily="2" charset="0"/>
              </a:rPr>
              <a:t>Creating cards using </a:t>
            </a:r>
            <a:r>
              <a:rPr lang="en-US" dirty="0" err="1">
                <a:ea typeface="Roboto" panose="02000000000000000000" pitchFamily="2" charset="0"/>
              </a:rPr>
              <a:t>ChannelData</a:t>
            </a:r>
            <a:endParaRPr lang="en-US" sz="5399" dirty="0">
              <a:ea typeface="Roboto" panose="02000000000000000000" pitchFamily="2" charset="0"/>
            </a:endParaRP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54CA21AE-0A88-4EA6-9D58-C6C644429924}"/>
              </a:ext>
            </a:extLst>
          </p:cNvPr>
          <p:cNvSpPr txBox="1">
            <a:spLocks/>
          </p:cNvSpPr>
          <p:nvPr/>
        </p:nvSpPr>
        <p:spPr>
          <a:xfrm>
            <a:off x="35495" y="1780677"/>
            <a:ext cx="5324168" cy="59036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l"/>
            <a:r>
              <a:rPr lang="en-GB" sz="2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1. Create activity </a:t>
            </a:r>
          </a:p>
          <a:p>
            <a:pPr marL="971550" lvl="1" indent="-514350" algn="l">
              <a:buAutoNum type="arabicPeriod"/>
            </a:pPr>
            <a:endParaRPr lang="en-GB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lvl="1" algn="l"/>
            <a:r>
              <a:rPr lang="en-GB" sz="2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2. Create card using JSON</a:t>
            </a:r>
          </a:p>
          <a:p>
            <a:pPr lvl="1" algn="l"/>
            <a:endParaRPr lang="en-GB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lvl="1" algn="l"/>
            <a:endParaRPr lang="en-GB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lvl="1" algn="l"/>
            <a:endParaRPr lang="en-GB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lvl="1" algn="l"/>
            <a:endParaRPr lang="en-GB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lvl="1" algn="l"/>
            <a:endParaRPr lang="en-GB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lvl="1" algn="l"/>
            <a:endParaRPr lang="en-GB" sz="24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lvl="1" algn="l"/>
            <a:endParaRPr lang="en-GB" sz="24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lvl="1" algn="l"/>
            <a:endParaRPr lang="en-GB" sz="24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lvl="1" algn="l"/>
            <a:endParaRPr lang="en-GB" sz="24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lvl="1" algn="l"/>
            <a:r>
              <a:rPr lang="en-GB" sz="2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3. Assign the card to activity </a:t>
            </a:r>
            <a:r>
              <a:rPr lang="en-GB" sz="2400" dirty="0" err="1">
                <a:latin typeface="Segoe UI Semilight" panose="020B0402040204020203" pitchFamily="34" charset="0"/>
                <a:cs typeface="Segoe UI Semilight" panose="020B0402040204020203" pitchFamily="34" charset="0"/>
              </a:rPr>
              <a:t>ChannelData</a:t>
            </a:r>
            <a:endParaRPr lang="en-GB" sz="24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lvl="1" algn="l"/>
            <a:endParaRPr lang="en-GB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lvl="1" algn="l"/>
            <a:endParaRPr lang="en-GB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lvl="1" algn="l"/>
            <a:endParaRPr lang="en-GB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4BE351C-6D1C-4CF0-8A5F-C5027DF95CFE}"/>
              </a:ext>
            </a:extLst>
          </p:cNvPr>
          <p:cNvSpPr/>
          <p:nvPr/>
        </p:nvSpPr>
        <p:spPr>
          <a:xfrm>
            <a:off x="5157442" y="1824921"/>
            <a:ext cx="761016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 err="1">
                <a:solidFill>
                  <a:srgbClr val="000000"/>
                </a:solidFill>
                <a:latin typeface="Courier New" panose="02070309020205020404" pitchFamily="49" charset="0"/>
              </a:rPr>
              <a:t>IMessageActivity</a:t>
            </a:r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</a:rPr>
              <a:t> message </a:t>
            </a:r>
            <a:r>
              <a:rPr lang="en-GB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ourier New" panose="02070309020205020404" pitchFamily="49" charset="0"/>
              </a:rPr>
              <a:t>context</a:t>
            </a:r>
            <a:r>
              <a:rPr lang="en-GB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en-GB" dirty="0" err="1">
                <a:solidFill>
                  <a:srgbClr val="000000"/>
                </a:solidFill>
                <a:latin typeface="Courier New" panose="02070309020205020404" pitchFamily="49" charset="0"/>
              </a:rPr>
              <a:t>MakeMessage</a:t>
            </a:r>
            <a:r>
              <a:rPr lang="en-GB" b="1" dirty="0">
                <a:solidFill>
                  <a:srgbClr val="000080"/>
                </a:solidFill>
                <a:latin typeface="Courier New" panose="02070309020205020404" pitchFamily="49" charset="0"/>
              </a:rPr>
              <a:t>();</a:t>
            </a:r>
            <a:endParaRPr lang="en-GB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1042707-5E67-4844-BB2D-F89BA6F9E4DF}"/>
              </a:ext>
            </a:extLst>
          </p:cNvPr>
          <p:cNvSpPr/>
          <p:nvPr/>
        </p:nvSpPr>
        <p:spPr>
          <a:xfrm>
            <a:off x="5157233" y="2472518"/>
            <a:ext cx="8955582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JObject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card </a:t>
            </a:r>
            <a:r>
              <a:rPr lang="en-GB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=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JObject</a:t>
            </a:r>
            <a:r>
              <a:rPr lang="en-GB" b="1" dirty="0" err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.</a:t>
            </a:r>
            <a:r>
              <a:rPr lang="en-GB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Parse</a:t>
            </a:r>
            <a:r>
              <a:rPr lang="en-GB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@"</a:t>
            </a:r>
          </a:p>
          <a:p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{</a:t>
            </a:r>
          </a:p>
          <a:p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""attachment"": </a:t>
            </a:r>
          </a:p>
          <a:p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{</a:t>
            </a:r>
          </a:p>
          <a:p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""type"": ""template"",</a:t>
            </a:r>
          </a:p>
          <a:p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""payload"": {</a:t>
            </a:r>
          </a:p>
          <a:p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  ""</a:t>
            </a:r>
            <a:r>
              <a:rPr lang="en-GB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template_type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"": ""</a:t>
            </a:r>
            <a:r>
              <a:rPr lang="en-GB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airline_checkin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"",</a:t>
            </a:r>
          </a:p>
          <a:p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  // ...</a:t>
            </a:r>
          </a:p>
          <a:p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}	</a:t>
            </a:r>
          </a:p>
          <a:p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}</a:t>
            </a:r>
          </a:p>
          <a:p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}"</a:t>
            </a:r>
            <a:r>
              <a:rPr lang="en-GB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);</a:t>
            </a:r>
            <a:endParaRPr lang="en-GB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32A875D-48D8-4D38-9729-F2C9C94408A8}"/>
              </a:ext>
            </a:extLst>
          </p:cNvPr>
          <p:cNvSpPr/>
          <p:nvPr/>
        </p:nvSpPr>
        <p:spPr>
          <a:xfrm>
            <a:off x="5157233" y="6159746"/>
            <a:ext cx="723719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 err="1">
                <a:solidFill>
                  <a:srgbClr val="000000"/>
                </a:solidFill>
                <a:latin typeface="Courier New" panose="02070309020205020404" pitchFamily="49" charset="0"/>
              </a:rPr>
              <a:t>message</a:t>
            </a:r>
            <a:r>
              <a:rPr lang="en-GB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en-GB" dirty="0" err="1">
                <a:solidFill>
                  <a:srgbClr val="000000"/>
                </a:solidFill>
                <a:latin typeface="Courier New" panose="02070309020205020404" pitchFamily="49" charset="0"/>
              </a:rPr>
              <a:t>ChannelData</a:t>
            </a:r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</a:rPr>
              <a:t> = card;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A973304-51A6-48DB-A874-A8DC57D6A26A}"/>
              </a:ext>
            </a:extLst>
          </p:cNvPr>
          <p:cNvSpPr/>
          <p:nvPr/>
        </p:nvSpPr>
        <p:spPr>
          <a:xfrm>
            <a:off x="270069" y="1665781"/>
            <a:ext cx="12124362" cy="8626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399D6C9-A907-425E-960A-B619A51B22CD}"/>
              </a:ext>
            </a:extLst>
          </p:cNvPr>
          <p:cNvSpPr/>
          <p:nvPr/>
        </p:nvSpPr>
        <p:spPr>
          <a:xfrm>
            <a:off x="270069" y="6057269"/>
            <a:ext cx="12281678" cy="7338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4" name="Picture 2" descr="https://scontent-lht6-1.xx.fbcdn.net/v/t39.2365-6/13466921_1408414619175015_4955822_n.png?oh=e22e16143d2e90b842e02ac2f3b6f9b8&amp;oe=596BAD63">
            <a:extLst>
              <a:ext uri="{FF2B5EF4-FFF2-40B4-BE49-F238E27FC236}">
                <a16:creationId xmlns:a16="http://schemas.microsoft.com/office/drawing/2014/main" id="{B8C0FBE1-FF13-4A4F-88A5-826F84AC12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7" t="3084" r="59005" b="61191"/>
          <a:stretch/>
        </p:blipFill>
        <p:spPr bwMode="auto">
          <a:xfrm>
            <a:off x="468246" y="3016293"/>
            <a:ext cx="1955933" cy="2343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45A951AF-08DA-4D78-9758-D2E3EED13C2D}"/>
              </a:ext>
            </a:extLst>
          </p:cNvPr>
          <p:cNvSpPr/>
          <p:nvPr/>
        </p:nvSpPr>
        <p:spPr>
          <a:xfrm>
            <a:off x="468246" y="2528437"/>
            <a:ext cx="11926183" cy="32929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546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3" grpId="0" animBg="1"/>
      <p:bldP spid="22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922798" y="1156335"/>
            <a:ext cx="10367057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8800" b="1" i="0" u="none" strike="noStrike" kern="0" cap="none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Demo</a:t>
            </a:r>
            <a:endParaRPr kumimoji="0" lang="en-AU" sz="16600" b="1" i="0" u="none" strike="noStrike" kern="0" cap="none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4700" b="1" i="0" u="none" strike="noStrike" kern="0" cap="none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Facebook </a:t>
            </a:r>
            <a:r>
              <a:rPr kumimoji="0" lang="en-AU" sz="4700" b="1" i="0" u="none" strike="noStrike" kern="0" cap="none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webview</a:t>
            </a:r>
            <a:endParaRPr kumimoji="0" lang="en-AU" sz="4700" b="1" i="0" u="none" strike="noStrike" kern="0" cap="none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039526" y="5586219"/>
            <a:ext cx="2133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600" kern="0" dirty="0">
                <a:solidFill>
                  <a:schemeClr val="bg1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@</a:t>
            </a:r>
            <a:r>
              <a:rPr lang="en-AU" sz="2000" kern="0" dirty="0" err="1">
                <a:solidFill>
                  <a:schemeClr val="bg1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jamesemann</a:t>
            </a:r>
            <a:endParaRPr kumimoji="0" lang="en-AU" sz="2800" i="0" u="none" strike="noStrike" kern="0" cap="none" spc="-306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779872" y="5563822"/>
            <a:ext cx="374851" cy="424902"/>
            <a:chOff x="6430358" y="4771570"/>
            <a:chExt cx="233381" cy="264542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0358" y="4822317"/>
              <a:ext cx="213795" cy="213795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 userDrawn="1"/>
          </p:nvSpPr>
          <p:spPr>
            <a:xfrm>
              <a:off x="6548726" y="4771570"/>
              <a:ext cx="115013" cy="1724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GB" sz="12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19671936"/>
      </p:ext>
    </p:extLst>
  </p:cSld>
  <p:clrMapOvr>
    <a:masterClrMapping/>
  </p:clrMapOvr>
  <p:transition spd="slow">
    <p:comb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C601B91-C9DC-4153-92C4-A8412F8810CF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22798" y="1156335"/>
            <a:ext cx="10367057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8800" b="1" i="0" u="none" strike="noStrike" kern="0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Proactive bots</a:t>
            </a:r>
          </a:p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4700" b="1" i="0" u="none" strike="noStrike" kern="0" cap="none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039526" y="5586219"/>
            <a:ext cx="2133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600" kern="0" dirty="0">
                <a:solidFill>
                  <a:srgbClr val="171717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@</a:t>
            </a:r>
            <a:r>
              <a:rPr lang="en-AU" sz="2000" kern="0" dirty="0" err="1">
                <a:solidFill>
                  <a:srgbClr val="171717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jamesemann</a:t>
            </a:r>
            <a:endParaRPr kumimoji="0" lang="en-AU" sz="2800" i="0" u="none" strike="noStrike" kern="0" cap="none" spc="-306" normalizeH="0" baseline="0" noProof="0" dirty="0">
              <a:ln>
                <a:noFill/>
              </a:ln>
              <a:solidFill>
                <a:srgbClr val="171717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779885" y="5563819"/>
            <a:ext cx="486831" cy="444910"/>
            <a:chOff x="6430358" y="4771570"/>
            <a:chExt cx="303099" cy="276999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0358" y="4822317"/>
              <a:ext cx="213795" cy="213795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 userDrawn="1"/>
          </p:nvSpPr>
          <p:spPr>
            <a:xfrm>
              <a:off x="6548726" y="4771570"/>
              <a:ext cx="1847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GB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13775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8367056-D6C3-4FF4-A168-79A9F400D23F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1" y="1588825"/>
            <a:ext cx="12191999" cy="54927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l"/>
            <a:r>
              <a:rPr lang="en-GB" sz="36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Reminders and alerts</a:t>
            </a:r>
          </a:p>
          <a:p>
            <a:pPr lvl="1" algn="l"/>
            <a:r>
              <a:rPr lang="en-GB" sz="3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	“Your flight is delayed”</a:t>
            </a:r>
          </a:p>
          <a:p>
            <a:pPr lvl="1" algn="l"/>
            <a:endParaRPr lang="en-GB" sz="36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lvl="1" algn="l"/>
            <a:r>
              <a:rPr lang="en-GB" sz="36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Long running tasks</a:t>
            </a:r>
          </a:p>
          <a:p>
            <a:pPr lvl="1" algn="l"/>
            <a:r>
              <a:rPr lang="en-GB" sz="3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	“Started the build… I’ll let you know when it’s done”</a:t>
            </a:r>
          </a:p>
          <a:p>
            <a:pPr lvl="1" algn="l"/>
            <a:r>
              <a:rPr lang="en-GB" sz="3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	“The build is complete”</a:t>
            </a:r>
          </a:p>
          <a:p>
            <a:pPr lvl="1" algn="l"/>
            <a:endParaRPr lang="en-GB" sz="36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lvl="1" algn="l"/>
            <a:r>
              <a:rPr lang="en-GB" sz="36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Human in the loop (human handoff)</a:t>
            </a:r>
          </a:p>
          <a:p>
            <a:pPr lvl="1" algn="l"/>
            <a:endParaRPr lang="en-GB" sz="36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lvl="1" algn="l"/>
            <a:endParaRPr lang="en-GB" sz="18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sp>
        <p:nvSpPr>
          <p:cNvPr id="12" name="Title 2"/>
          <p:cNvSpPr txBox="1">
            <a:spLocks/>
          </p:cNvSpPr>
          <p:nvPr/>
        </p:nvSpPr>
        <p:spPr>
          <a:xfrm>
            <a:off x="1446213" y="279400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 dirty="0">
                <a:ea typeface="Roboto" panose="02000000000000000000" pitchFamily="2" charset="0"/>
              </a:rPr>
              <a:t>Bot communication isn’t always synchronous</a:t>
            </a:r>
            <a:endParaRPr lang="en-US" sz="5399" dirty="0"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6526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F5C3A0C2-57C1-42BB-A63D-828AF0A6980E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410" y="0"/>
            <a:ext cx="10972799" cy="6858000"/>
          </a:xfrm>
          <a:prstGeom prst="rect">
            <a:avLst/>
          </a:prstGeom>
        </p:spPr>
      </p:pic>
      <p:grpSp>
        <p:nvGrpSpPr>
          <p:cNvPr id="25" name="Group 24"/>
          <p:cNvGrpSpPr/>
          <p:nvPr/>
        </p:nvGrpSpPr>
        <p:grpSpPr>
          <a:xfrm>
            <a:off x="10515074" y="6374685"/>
            <a:ext cx="1716995" cy="350330"/>
            <a:chOff x="7082843" y="4116149"/>
            <a:chExt cx="1262609" cy="257619"/>
          </a:xfrm>
        </p:grpSpPr>
        <p:sp>
          <p:nvSpPr>
            <p:cNvPr id="26" name="TextBox 25"/>
            <p:cNvSpPr txBox="1"/>
            <p:nvPr/>
          </p:nvSpPr>
          <p:spPr>
            <a:xfrm>
              <a:off x="7222056" y="4116149"/>
              <a:ext cx="1123396" cy="2576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3259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32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MICROSOFT</a:t>
              </a:r>
            </a:p>
          </p:txBody>
        </p:sp>
        <p:sp>
          <p:nvSpPr>
            <p:cNvPr id="28" name="Rectangle 27"/>
            <p:cNvSpPr/>
            <p:nvPr/>
          </p:nvSpPr>
          <p:spPr>
            <a:xfrm flipV="1">
              <a:off x="7082843" y="4270246"/>
              <a:ext cx="82411" cy="82411"/>
            </a:xfrm>
            <a:prstGeom prst="rect">
              <a:avLst/>
            </a:prstGeom>
            <a:solidFill>
              <a:sysClr val="windowText" lastClr="00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3259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448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7180851" y="4270246"/>
              <a:ext cx="82411" cy="82411"/>
            </a:xfrm>
            <a:prstGeom prst="rect">
              <a:avLst/>
            </a:prstGeom>
            <a:solidFill>
              <a:sysClr val="windowText" lastClr="00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3259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448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 flipV="1">
              <a:off x="7082843" y="4172238"/>
              <a:ext cx="82411" cy="82411"/>
            </a:xfrm>
            <a:prstGeom prst="rect">
              <a:avLst/>
            </a:prstGeom>
            <a:solidFill>
              <a:sysClr val="windowText" lastClr="00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3259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448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 flipV="1">
              <a:off x="7180851" y="4172238"/>
              <a:ext cx="82411" cy="82411"/>
            </a:xfrm>
            <a:prstGeom prst="rect">
              <a:avLst/>
            </a:prstGeom>
            <a:solidFill>
              <a:sysClr val="windowText" lastClr="00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3259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448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7324" y="2507080"/>
            <a:ext cx="619048" cy="61904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1583" y="4909621"/>
            <a:ext cx="619048" cy="61904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84986" y="2507080"/>
            <a:ext cx="406449" cy="40644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0027209" y="2923838"/>
            <a:ext cx="21647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sz="1600" dirty="0">
              <a:solidFill>
                <a:schemeClr val="tx2"/>
              </a:solidFill>
              <a:latin typeface="Consolas" panose="020B0609020204030204" pitchFamily="49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sp>
        <p:nvSpPr>
          <p:cNvPr id="17" name="Title 2"/>
          <p:cNvSpPr txBox="1">
            <a:spLocks/>
          </p:cNvSpPr>
          <p:nvPr/>
        </p:nvSpPr>
        <p:spPr>
          <a:xfrm>
            <a:off x="1446213" y="279400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 sz="5399" dirty="0">
                <a:ea typeface="Roboto" panose="02000000000000000000" pitchFamily="2" charset="0"/>
              </a:rPr>
              <a:t>Resuming a conversation</a:t>
            </a:r>
          </a:p>
        </p:txBody>
      </p:sp>
    </p:spTree>
    <p:extLst>
      <p:ext uri="{BB962C8B-B14F-4D97-AF65-F5344CB8AC3E}">
        <p14:creationId xmlns:p14="http://schemas.microsoft.com/office/powerpoint/2010/main" val="4260685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1.85185E-6 L 0.27213 -0.00533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607" y="-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0"/>
                            </p:stCondLst>
                            <p:childTnLst>
                              <p:par>
                                <p:cTn id="12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7213 -0.00533 L 0.5177 -0.12431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79" y="-594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4500"/>
                            </p:stCondLst>
                            <p:childTnLst>
                              <p:par>
                                <p:cTn id="1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177 -0.12431 L 0.27213 -0.00533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279" y="594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6500"/>
                            </p:stCondLst>
                            <p:childTnLst>
                              <p:par>
                                <p:cTn id="1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7213 -0.00533 L 4.79167E-6 3.33333E-6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607" y="2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8500"/>
                            </p:stCondLst>
                            <p:childTnLst>
                              <p:par>
                                <p:cTn id="21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1.85185E-6 L 0.27213 -0.00533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633" y="-2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7213 -0.00533 L 0.51771 -0.12431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01" y="-590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500"/>
                            </p:stCondLst>
                            <p:childTnLst>
                              <p:par>
                                <p:cTn id="36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1.11111E-6 L -0.00065 0.27014 " pathEditMode="relative" rAng="0" ptsTypes="AA">
                                      <p:cBhvr>
                                        <p:cTn id="50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" y="134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000"/>
                            </p:stCondLst>
                            <p:childTnLst>
                              <p:par>
                                <p:cTn id="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11111E-6 L -0.24049 -0.12709 " pathEditMode="relative" rAng="0" ptsTypes="AA">
                                      <p:cBhvr>
                                        <p:cTn id="5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031" y="-615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000"/>
                            </p:stCondLst>
                            <p:childTnLst>
                              <p:par>
                                <p:cTn id="60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4049 -0.12708 L -0.5125 -0.14815 " pathEditMode="relative" rAng="0" ptsTypes="AA">
                                      <p:cBhvr>
                                        <p:cTn id="61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607" y="-106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4000"/>
                            </p:stCondLst>
                            <p:childTnLst>
                              <p:par>
                                <p:cTn id="63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922798" y="1156335"/>
            <a:ext cx="10367057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8800" b="1" i="0" u="none" strike="noStrike" kern="0" cap="none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Demo</a:t>
            </a:r>
            <a:endParaRPr kumimoji="0" lang="en-AU" sz="16600" b="1" i="0" u="none" strike="noStrike" kern="0" cap="none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4700" b="1" i="0" u="none" strike="noStrike" kern="0" cap="none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Customer support proactive Bot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039526" y="5586219"/>
            <a:ext cx="2133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600" kern="0" dirty="0">
                <a:solidFill>
                  <a:schemeClr val="bg1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@</a:t>
            </a:r>
            <a:r>
              <a:rPr lang="en-AU" sz="2000" kern="0" dirty="0" err="1">
                <a:solidFill>
                  <a:schemeClr val="bg1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jamesemann</a:t>
            </a:r>
            <a:endParaRPr kumimoji="0" lang="en-AU" sz="2800" i="0" u="none" strike="noStrike" kern="0" cap="none" spc="-306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779872" y="5563822"/>
            <a:ext cx="374851" cy="424902"/>
            <a:chOff x="6430358" y="4771570"/>
            <a:chExt cx="233381" cy="264542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0358" y="4822317"/>
              <a:ext cx="213795" cy="213795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 userDrawn="1"/>
          </p:nvSpPr>
          <p:spPr>
            <a:xfrm>
              <a:off x="6548726" y="4771570"/>
              <a:ext cx="115013" cy="1724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GB" sz="12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90595696"/>
      </p:ext>
    </p:extLst>
  </p:cSld>
  <p:clrMapOvr>
    <a:masterClrMapping/>
  </p:clrMapOvr>
  <p:transition spd="slow">
    <p:comb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31014DA-2AEF-4517-B66B-7DB3E38B83EC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1" y="1588825"/>
            <a:ext cx="12191999" cy="549275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0" lvl="1" indent="-457200" algn="l">
              <a:lnSpc>
                <a:spcPts val="6000"/>
              </a:lnSpc>
              <a:buFont typeface="Arial" panose="020B0604020202020204" pitchFamily="34" charset="0"/>
              <a:buChar char="•"/>
            </a:pPr>
            <a:r>
              <a:rPr lang="en-GB" sz="40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Create an account @ dev.botframework.com</a:t>
            </a:r>
          </a:p>
          <a:p>
            <a:pPr marL="914400" lvl="1" indent="-457200" algn="l">
              <a:lnSpc>
                <a:spcPts val="6000"/>
              </a:lnSpc>
              <a:buFont typeface="Arial" panose="020B0604020202020204" pitchFamily="34" charset="0"/>
              <a:buChar char="•"/>
            </a:pPr>
            <a:r>
              <a:rPr lang="en-GB" sz="40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Download the emulator + Node/C# SDK</a:t>
            </a:r>
          </a:p>
          <a:p>
            <a:pPr marL="914400" lvl="1" indent="-457200" algn="l">
              <a:lnSpc>
                <a:spcPts val="6000"/>
              </a:lnSpc>
              <a:buFont typeface="Arial" panose="020B0604020202020204" pitchFamily="34" charset="0"/>
              <a:buChar char="•"/>
            </a:pPr>
            <a:r>
              <a:rPr lang="en-GB" sz="40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Start providing a conversational interface to your existing apps!</a:t>
            </a:r>
          </a:p>
          <a:p>
            <a:pPr marL="914400" lvl="1" indent="-457200" algn="l">
              <a:lnSpc>
                <a:spcPts val="6000"/>
              </a:lnSpc>
              <a:buFont typeface="Arial" panose="020B0604020202020204" pitchFamily="34" charset="0"/>
              <a:buChar char="•"/>
            </a:pPr>
            <a:endParaRPr lang="en-GB" sz="40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lvl="1">
              <a:lnSpc>
                <a:spcPts val="6000"/>
              </a:lnSpc>
            </a:pPr>
            <a:r>
              <a:rPr lang="en-AU" sz="4800" kern="0" dirty="0">
                <a:solidFill>
                  <a:srgbClr val="000000"/>
                </a:solidFill>
                <a:highlight>
                  <a:srgbClr val="FFFF00"/>
                </a:highlight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&lt;URL&gt;</a:t>
            </a:r>
            <a:endParaRPr lang="en-GB" sz="5400" dirty="0">
              <a:highlight>
                <a:srgbClr val="FFFF00"/>
              </a:highlight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sp>
        <p:nvSpPr>
          <p:cNvPr id="12" name="Title 2"/>
          <p:cNvSpPr txBox="1">
            <a:spLocks/>
          </p:cNvSpPr>
          <p:nvPr/>
        </p:nvSpPr>
        <p:spPr>
          <a:xfrm>
            <a:off x="1446213" y="279400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 dirty="0">
                <a:ea typeface="Roboto" panose="02000000000000000000" pitchFamily="2" charset="0"/>
              </a:rPr>
              <a:t>Thank you!</a:t>
            </a:r>
            <a:endParaRPr lang="en-US" sz="5399" dirty="0"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7184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96FEE09C-A78E-4C90-84A0-E57568931FCB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10515074" y="6374685"/>
            <a:ext cx="1716995" cy="350330"/>
            <a:chOff x="7082843" y="4116149"/>
            <a:chExt cx="1262609" cy="257619"/>
          </a:xfrm>
        </p:grpSpPr>
        <p:sp>
          <p:nvSpPr>
            <p:cNvPr id="7" name="TextBox 6"/>
            <p:cNvSpPr txBox="1"/>
            <p:nvPr/>
          </p:nvSpPr>
          <p:spPr>
            <a:xfrm>
              <a:off x="7222056" y="4116149"/>
              <a:ext cx="1123396" cy="2576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3259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32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MICROSOFT</a:t>
              </a:r>
            </a:p>
          </p:txBody>
        </p:sp>
        <p:sp>
          <p:nvSpPr>
            <p:cNvPr id="8" name="Rectangle 7"/>
            <p:cNvSpPr/>
            <p:nvPr/>
          </p:nvSpPr>
          <p:spPr>
            <a:xfrm flipV="1">
              <a:off x="7082843" y="4270246"/>
              <a:ext cx="82411" cy="82411"/>
            </a:xfrm>
            <a:prstGeom prst="rect">
              <a:avLst/>
            </a:prstGeom>
            <a:solidFill>
              <a:sysClr val="windowText" lastClr="00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3259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448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 flipV="1">
              <a:off x="7180851" y="4270246"/>
              <a:ext cx="82411" cy="82411"/>
            </a:xfrm>
            <a:prstGeom prst="rect">
              <a:avLst/>
            </a:prstGeom>
            <a:solidFill>
              <a:sysClr val="windowText" lastClr="00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3259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448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 flipV="1">
              <a:off x="7082843" y="4172238"/>
              <a:ext cx="82411" cy="82411"/>
            </a:xfrm>
            <a:prstGeom prst="rect">
              <a:avLst/>
            </a:prstGeom>
            <a:solidFill>
              <a:sysClr val="windowText" lastClr="00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3259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448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 flipV="1">
              <a:off x="7180851" y="4172238"/>
              <a:ext cx="82411" cy="82411"/>
            </a:xfrm>
            <a:prstGeom prst="rect">
              <a:avLst/>
            </a:prstGeom>
            <a:solidFill>
              <a:sysClr val="windowText" lastClr="00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3259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448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6166051" y="1443641"/>
            <a:ext cx="5895610" cy="5847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3600" kern="0" dirty="0"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Useful links:</a:t>
            </a:r>
          </a:p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sz="2000" kern="0" dirty="0">
              <a:solidFill>
                <a:srgbClr val="00B0F0"/>
              </a:solidFill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  <a:p>
            <a:pPr lvl="0" defTabSz="932597">
              <a:defRPr/>
            </a:pPr>
            <a:r>
              <a:rPr lang="en-AU" sz="2000" kern="0" dirty="0">
                <a:solidFill>
                  <a:srgbClr val="00B0F0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Bot samples, tutorials, case studies:</a:t>
            </a:r>
          </a:p>
          <a:p>
            <a:pPr lvl="0" defTabSz="932597">
              <a:defRPr/>
            </a:pPr>
            <a:r>
              <a:rPr lang="en-AU" sz="2000" kern="0" dirty="0"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aka.ms/</a:t>
            </a:r>
            <a:r>
              <a:rPr lang="en-AU" sz="2000" kern="0" dirty="0" err="1"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botresources</a:t>
            </a:r>
            <a:endParaRPr lang="en-AU" sz="2000" kern="0" dirty="0"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  <a:p>
            <a:pPr lvl="0" defTabSz="932597">
              <a:defRPr/>
            </a:pPr>
            <a:endParaRPr lang="en-AU" sz="2000" kern="0" dirty="0">
              <a:solidFill>
                <a:srgbClr val="00B0F0"/>
              </a:solidFill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  <a:p>
            <a:pPr lvl="0" defTabSz="932597">
              <a:defRPr/>
            </a:pPr>
            <a:r>
              <a:rPr lang="en-AU" sz="2000" kern="0" dirty="0">
                <a:solidFill>
                  <a:srgbClr val="00B0F0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Bot framework:</a:t>
            </a:r>
          </a:p>
          <a:p>
            <a:pPr marL="342900" lvl="0" indent="-342900" defTabSz="932597">
              <a:buFont typeface="Arial" panose="020B0604020202020204" pitchFamily="34" charset="0"/>
              <a:buChar char="•"/>
              <a:defRPr/>
            </a:pPr>
            <a:r>
              <a:rPr lang="en-AU" sz="2000" kern="0" dirty="0">
                <a:solidFill>
                  <a:prstClr val="black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dev.botframework.com</a:t>
            </a:r>
          </a:p>
          <a:p>
            <a:pPr marL="342900" lvl="0" indent="-342900" defTabSz="932597">
              <a:buFont typeface="Arial" panose="020B0604020202020204" pitchFamily="34" charset="0"/>
              <a:buChar char="•"/>
              <a:defRPr/>
            </a:pPr>
            <a:r>
              <a:rPr lang="en-AU" sz="2000" kern="0" dirty="0">
                <a:solidFill>
                  <a:prstClr val="black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github.com/</a:t>
            </a:r>
            <a:r>
              <a:rPr lang="en-AU" sz="2000" kern="0" dirty="0" err="1">
                <a:solidFill>
                  <a:prstClr val="black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microsoft</a:t>
            </a:r>
            <a:r>
              <a:rPr lang="en-AU" sz="2000" kern="0" dirty="0">
                <a:solidFill>
                  <a:prstClr val="black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/</a:t>
            </a:r>
            <a:r>
              <a:rPr lang="en-AU" sz="2000" kern="0" dirty="0" err="1">
                <a:solidFill>
                  <a:prstClr val="black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BotBuilder</a:t>
            </a:r>
            <a:endParaRPr lang="en-AU" sz="2000" kern="0" dirty="0">
              <a:solidFill>
                <a:prstClr val="black"/>
              </a:solidFill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  <a:p>
            <a:pPr marL="342900" lvl="0" indent="-342900" defTabSz="932597">
              <a:buFont typeface="Arial" panose="020B0604020202020204" pitchFamily="34" charset="0"/>
              <a:buChar char="•"/>
              <a:defRPr/>
            </a:pPr>
            <a:r>
              <a:rPr lang="en-AU" sz="2000" kern="0" dirty="0">
                <a:solidFill>
                  <a:prstClr val="black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github.com/</a:t>
            </a:r>
            <a:r>
              <a:rPr lang="en-AU" sz="2000" kern="0" dirty="0" err="1">
                <a:solidFill>
                  <a:prstClr val="black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microsoft</a:t>
            </a:r>
            <a:r>
              <a:rPr lang="en-AU" sz="2000" kern="0" dirty="0">
                <a:solidFill>
                  <a:prstClr val="black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/</a:t>
            </a:r>
            <a:r>
              <a:rPr lang="en-AU" sz="2000" kern="0" dirty="0" err="1">
                <a:solidFill>
                  <a:prstClr val="black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BotBuilder</a:t>
            </a:r>
            <a:r>
              <a:rPr lang="en-AU" sz="2000" kern="0" dirty="0">
                <a:solidFill>
                  <a:prstClr val="black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-samples</a:t>
            </a:r>
          </a:p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2000" u="none" strike="noStrike" kern="0" cap="none" normalizeH="0" noProof="0" dirty="0">
              <a:ln>
                <a:noFill/>
              </a:ln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sz="2000" kern="0" dirty="0"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  <a:p>
            <a:pPr lvl="0" defTabSz="932597">
              <a:defRPr/>
            </a:pPr>
            <a:r>
              <a:rPr lang="en-AU" sz="2000" kern="0" dirty="0">
                <a:solidFill>
                  <a:srgbClr val="00B0F0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Cognitive Services:</a:t>
            </a:r>
          </a:p>
          <a:p>
            <a:pPr lvl="0" defTabSz="932597">
              <a:defRPr/>
            </a:pPr>
            <a:r>
              <a:rPr lang="en-AU" sz="2000" kern="0" dirty="0"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aka.ms/cognitive</a:t>
            </a:r>
          </a:p>
          <a:p>
            <a:pPr lvl="0" defTabSz="932597">
              <a:defRPr/>
            </a:pPr>
            <a:endParaRPr lang="en-AU" sz="2000" kern="0" dirty="0"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  <a:p>
            <a:pPr lvl="0" defTabSz="932597">
              <a:defRPr/>
            </a:pPr>
            <a:endParaRPr lang="en-AU" sz="2000" kern="0" dirty="0"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  <a:p>
            <a:pPr lvl="0" defTabSz="932597">
              <a:defRPr/>
            </a:pPr>
            <a:endParaRPr kumimoji="0" lang="en-AU" sz="2000" u="none" strike="noStrike" kern="0" cap="none" normalizeH="0" noProof="0" dirty="0">
              <a:ln>
                <a:noFill/>
              </a:ln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2000" u="none" strike="noStrike" kern="0" cap="none" normalizeH="0" baseline="0" noProof="0" dirty="0">
              <a:ln>
                <a:noFill/>
              </a:ln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u="none" strike="noStrike" kern="0" cap="none" normalizeH="0" baseline="0" noProof="0" dirty="0">
              <a:ln>
                <a:noFill/>
              </a:ln>
              <a:solidFill>
                <a:srgbClr val="171717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03451" y="1443641"/>
            <a:ext cx="5895610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3600" kern="0" dirty="0"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Blogs:</a:t>
            </a:r>
          </a:p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sz="3600" kern="0" dirty="0"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  <a:p>
            <a:pPr lvl="0" defTabSz="932597">
              <a:defRPr/>
            </a:pPr>
            <a:r>
              <a:rPr lang="en-AU" sz="2000" kern="0" dirty="0">
                <a:solidFill>
                  <a:srgbClr val="00B0F0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James Mann:</a:t>
            </a:r>
          </a:p>
          <a:p>
            <a:pPr lvl="0" defTabSz="932597">
              <a:defRPr/>
            </a:pPr>
            <a:r>
              <a:rPr lang="en-AU" sz="2000" kern="0" dirty="0"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blogs.blackmarble.co.uk/blogs/</a:t>
            </a:r>
            <a:r>
              <a:rPr lang="en-AU" sz="2000" kern="0" dirty="0" err="1"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jmann</a:t>
            </a:r>
            <a:r>
              <a:rPr lang="en-AU" sz="2000" kern="0" dirty="0"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/</a:t>
            </a:r>
          </a:p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sz="2000" kern="0" dirty="0">
              <a:solidFill>
                <a:srgbClr val="00B0F0"/>
              </a:solidFill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  <a:p>
            <a:pPr lvl="0" defTabSz="932597">
              <a:defRPr/>
            </a:pPr>
            <a:r>
              <a:rPr lang="en-AU" sz="3200" kern="0" dirty="0"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Twitter:</a:t>
            </a:r>
          </a:p>
          <a:p>
            <a:pPr lvl="0" defTabSz="932597">
              <a:defRPr/>
            </a:pPr>
            <a:endParaRPr lang="en-AU" sz="2000" kern="0" dirty="0"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  <a:p>
            <a:pPr lvl="0" defTabSz="932597">
              <a:defRPr/>
            </a:pPr>
            <a:r>
              <a:rPr lang="en-AU" sz="2000" kern="0" dirty="0"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@</a:t>
            </a:r>
            <a:r>
              <a:rPr lang="en-AU" sz="2000" kern="0" dirty="0" err="1"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jamesemann</a:t>
            </a:r>
            <a:endParaRPr lang="en-AU" sz="2000" b="1" kern="0" dirty="0">
              <a:latin typeface="Segoe UI Light" panose="020B0502040204020203" pitchFamily="34" charset="0"/>
              <a:ea typeface="Segoe UI Black" panose="020B0A02040204020203" pitchFamily="34" charset="0"/>
              <a:cs typeface="Segoe UI Light" panose="020B0502040204020203" pitchFamily="34" charset="0"/>
            </a:endParaRPr>
          </a:p>
          <a:p>
            <a:pPr lvl="0" defTabSz="932597">
              <a:defRPr/>
            </a:pPr>
            <a:endParaRPr lang="en-AU" sz="2000" b="1" kern="0" dirty="0">
              <a:latin typeface="Segoe UI Light" panose="020B0502040204020203" pitchFamily="34" charset="0"/>
              <a:ea typeface="Segoe UI Black" panose="020B0A02040204020203" pitchFamily="34" charset="0"/>
              <a:cs typeface="Segoe UI Light" panose="020B0502040204020203" pitchFamily="34" charset="0"/>
            </a:endParaRPr>
          </a:p>
          <a:p>
            <a:pPr lvl="0" defTabSz="932597">
              <a:defRPr/>
            </a:pPr>
            <a:endParaRPr kumimoji="0" lang="en-AU" sz="2000" b="1" i="0" u="none" strike="noStrike" kern="0" cap="none" normalizeH="0" noProof="0" dirty="0">
              <a:ln>
                <a:noFill/>
              </a:ln>
              <a:effectLst/>
              <a:uLnTx/>
              <a:uFillTx/>
              <a:latin typeface="Segoe UI Light" panose="020B0502040204020203" pitchFamily="34" charset="0"/>
              <a:ea typeface="Segoe UI Black" panose="020B0A02040204020203" pitchFamily="34" charset="0"/>
              <a:cs typeface="Segoe UI Light" panose="020B0502040204020203" pitchFamily="34" charset="0"/>
            </a:endParaRPr>
          </a:p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2000" b="1" i="0" u="none" strike="noStrike" kern="0" cap="none" normalizeH="0" baseline="0" noProof="0" dirty="0">
              <a:ln>
                <a:noFill/>
              </a:ln>
              <a:effectLst/>
              <a:uLnTx/>
              <a:uFillTx/>
              <a:latin typeface="Segoe UI Light" panose="020B0502040204020203" pitchFamily="34" charset="0"/>
              <a:ea typeface="Segoe UI Black" panose="020B0A02040204020203" pitchFamily="34" charset="0"/>
              <a:cs typeface="Segoe UI Light" panose="020B0502040204020203" pitchFamily="34" charset="0"/>
            </a:endParaRPr>
          </a:p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i="0" u="none" strike="noStrike" kern="0" cap="none" normalizeH="0" baseline="0" noProof="0" dirty="0">
              <a:ln>
                <a:noFill/>
              </a:ln>
              <a:solidFill>
                <a:srgbClr val="171717"/>
              </a:solidFill>
              <a:effectLst/>
              <a:uLnTx/>
              <a:uFillTx/>
              <a:latin typeface="Segoe UI Light" panose="020B0502040204020203" pitchFamily="34" charset="0"/>
              <a:ea typeface="Segoe UI Black" panose="020B0A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270068" y="4229541"/>
            <a:ext cx="486831" cy="444910"/>
            <a:chOff x="6430358" y="4771570"/>
            <a:chExt cx="303099" cy="276999"/>
          </a:xfrm>
        </p:grpSpPr>
        <p:pic>
          <p:nvPicPr>
            <p:cNvPr id="17" name="Picture 16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0358" y="4822317"/>
              <a:ext cx="213795" cy="213795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 userDrawn="1"/>
          </p:nvSpPr>
          <p:spPr>
            <a:xfrm>
              <a:off x="6548726" y="4771570"/>
              <a:ext cx="1847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GB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sp>
        <p:nvSpPr>
          <p:cNvPr id="19" name="Title 2"/>
          <p:cNvSpPr txBox="1">
            <a:spLocks/>
          </p:cNvSpPr>
          <p:nvPr/>
        </p:nvSpPr>
        <p:spPr>
          <a:xfrm>
            <a:off x="1446213" y="279400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 dirty="0">
                <a:ea typeface="Roboto" panose="02000000000000000000" pitchFamily="2" charset="0"/>
              </a:rPr>
              <a:t>Resources</a:t>
            </a:r>
            <a:endParaRPr lang="en-US" sz="5399" dirty="0">
              <a:ea typeface="Roboto" panose="02000000000000000000" pitchFamily="2" charset="0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2267" y="35747"/>
            <a:ext cx="1969394" cy="984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262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2F85302-DF9C-46C0-A7B4-EDEFF290F612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7" name="Picture 6" descr="A picture containing screenshot&#10;&#10;Description generated with very high confidenc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0305" y="365125"/>
            <a:ext cx="3411390" cy="6064694"/>
          </a:xfrm>
          <a:prstGeom prst="rect">
            <a:avLst/>
          </a:prstGeom>
          <a:ln w="57150">
            <a:solidFill>
              <a:srgbClr val="A1CEEF"/>
            </a:solidFill>
          </a:ln>
        </p:spPr>
      </p:pic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43024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Calendar.help preview">
            <a:hlinkClick r:id="" action="ppaction://media"/>
            <a:extLst>
              <a:ext uri="{FF2B5EF4-FFF2-40B4-BE49-F238E27FC236}">
                <a16:creationId xmlns:a16="http://schemas.microsoft.com/office/drawing/2014/main" id="{1D669A9E-AE61-4232-AACC-7170A166C1CE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1" y="0"/>
            <a:ext cx="12192277" cy="6858000"/>
          </a:xfrm>
        </p:spPr>
      </p:pic>
    </p:spTree>
    <p:extLst>
      <p:ext uri="{BB962C8B-B14F-4D97-AF65-F5344CB8AC3E}">
        <p14:creationId xmlns:p14="http://schemas.microsoft.com/office/powerpoint/2010/main" val="694742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972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16B29A6-3558-41B2-82D6-11BC54BD6AB5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22798" y="1156335"/>
            <a:ext cx="1036705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8800" b="1" i="0" u="none" strike="noStrike" kern="0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Why chatbots?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039526" y="5586219"/>
            <a:ext cx="2133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600" kern="0" dirty="0">
                <a:solidFill>
                  <a:srgbClr val="171717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@</a:t>
            </a:r>
            <a:r>
              <a:rPr lang="en-AU" sz="2000" kern="0" dirty="0" err="1">
                <a:solidFill>
                  <a:srgbClr val="171717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jamesemann</a:t>
            </a:r>
            <a:endParaRPr kumimoji="0" lang="en-AU" sz="2800" i="0" u="none" strike="noStrike" kern="0" cap="none" spc="-306" normalizeH="0" baseline="0" noProof="0" dirty="0">
              <a:ln>
                <a:noFill/>
              </a:ln>
              <a:solidFill>
                <a:srgbClr val="171717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779885" y="5563819"/>
            <a:ext cx="486831" cy="444910"/>
            <a:chOff x="6430358" y="4771570"/>
            <a:chExt cx="303099" cy="276999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0358" y="4822317"/>
              <a:ext cx="213795" cy="213795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 userDrawn="1"/>
          </p:nvSpPr>
          <p:spPr>
            <a:xfrm>
              <a:off x="6548726" y="4771570"/>
              <a:ext cx="1847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GB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94286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D0EA6A3-E54F-41C8-9C72-4710ED7E4027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1" y="1588825"/>
            <a:ext cx="12191999" cy="54927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defTabSz="932597">
              <a:defRPr/>
            </a:pPr>
            <a:endParaRPr lang="en-AU" sz="5400" b="1" kern="0" dirty="0">
              <a:solidFill>
                <a:srgbClr val="000000"/>
              </a:solidFill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sp>
        <p:nvSpPr>
          <p:cNvPr id="12" name="Title 2"/>
          <p:cNvSpPr txBox="1">
            <a:spLocks/>
          </p:cNvSpPr>
          <p:nvPr/>
        </p:nvSpPr>
        <p:spPr>
          <a:xfrm>
            <a:off x="1446213" y="279400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 dirty="0">
                <a:ea typeface="Roboto" panose="02000000000000000000" pitchFamily="2" charset="0"/>
              </a:rPr>
              <a:t>Distribution</a:t>
            </a:r>
            <a:endParaRPr lang="en-US" sz="5399" dirty="0">
              <a:ea typeface="Roboto" panose="02000000000000000000" pitchFamily="2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4170" y="1277441"/>
            <a:ext cx="6279586" cy="4711700"/>
          </a:xfrm>
          <a:prstGeom prst="rect">
            <a:avLst/>
          </a:prstGeom>
        </p:spPr>
      </p:pic>
      <p:sp>
        <p:nvSpPr>
          <p:cNvPr id="17" name="Content Placeholder 2"/>
          <p:cNvSpPr txBox="1">
            <a:spLocks/>
          </p:cNvSpPr>
          <p:nvPr/>
        </p:nvSpPr>
        <p:spPr>
          <a:xfrm>
            <a:off x="472171" y="1824070"/>
            <a:ext cx="7436516" cy="4351338"/>
          </a:xfrm>
          <a:prstGeom prst="rect">
            <a:avLst/>
          </a:prstGeom>
        </p:spPr>
        <p:txBody>
          <a:bodyPr/>
          <a:lstStyle>
            <a:lvl1pPr marL="457189" indent="-457189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4267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990575" indent="-380990" algn="l" defTabSz="609585" rtl="0" eaLnBrk="1" latinLnBrk="0" hangingPunct="1">
              <a:spcBef>
                <a:spcPct val="20000"/>
              </a:spcBef>
              <a:buFont typeface="Arial"/>
              <a:buChar char="–"/>
              <a:defRPr sz="3733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1523962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2133547" indent="-304792" algn="l" defTabSz="609585" rtl="0" eaLnBrk="1" latinLnBrk="0" hangingPunct="1">
              <a:spcBef>
                <a:spcPct val="20000"/>
              </a:spcBef>
              <a:buFont typeface="Arial"/>
              <a:buChar char="–"/>
              <a:defRPr sz="2667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2743131" indent="-304792" algn="l" defTabSz="609585" rtl="0" eaLnBrk="1" latinLnBrk="0" hangingPunct="1">
              <a:spcBef>
                <a:spcPct val="20000"/>
              </a:spcBef>
              <a:buFont typeface="Arial"/>
              <a:buChar char="»"/>
              <a:defRPr sz="2667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en-GB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Over 4 billion global users using messaging platforms</a:t>
            </a:r>
          </a:p>
          <a:p>
            <a:pPr marL="0" indent="0">
              <a:buNone/>
              <a:defRPr/>
            </a:pPr>
            <a:endParaRPr lang="en-GB" sz="3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>
              <a:buNone/>
              <a:defRPr/>
            </a:pPr>
            <a:r>
              <a:rPr lang="en-GB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6 out of the top 10 apps used globally are messaging apps</a:t>
            </a:r>
          </a:p>
          <a:p>
            <a:endParaRPr lang="en-GB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8727" y="993419"/>
            <a:ext cx="3061221" cy="544217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5B441B1-1256-4DF4-BA91-0E298514D4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72898" y="993419"/>
            <a:ext cx="3067050" cy="544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252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LIGHT TEMPLATE">
  <a:themeElements>
    <a:clrScheme name="BT - Blue on white">
      <a:dk1>
        <a:srgbClr val="505050"/>
      </a:dk1>
      <a:lt1>
        <a:srgbClr val="FFFFFF"/>
      </a:lt1>
      <a:dk2>
        <a:srgbClr val="0078D7"/>
      </a:dk2>
      <a:lt2>
        <a:srgbClr val="00BCF2"/>
      </a:lt2>
      <a:accent1>
        <a:srgbClr val="0078D7"/>
      </a:accent1>
      <a:accent2>
        <a:srgbClr val="002050"/>
      </a:accent2>
      <a:accent3>
        <a:srgbClr val="D83B01"/>
      </a:accent3>
      <a:accent4>
        <a:srgbClr val="5C2D91"/>
      </a:accent4>
      <a:accent5>
        <a:srgbClr val="008272"/>
      </a:accent5>
      <a:accent6>
        <a:srgbClr val="B4009E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rand_template_16-9_Business_BLUE_2015_4.potx" id="{280B0584-D3E0-4FDF-AF7B-DC9201B1C6A4}" vid="{BD0412F3-0F64-434F-968B-D425D17D0172}"/>
    </a:ext>
  </a:extLst>
</a:theme>
</file>

<file path=ppt/theme/theme3.xml><?xml version="1.0" encoding="utf-8"?>
<a:theme xmlns:a="http://schemas.openxmlformats.org/drawingml/2006/main" name="1_MS Cognitive Services Walking Deck">
  <a:themeElements>
    <a:clrScheme name="Custom 1">
      <a:dk1>
        <a:sysClr val="windowText" lastClr="000000"/>
      </a:dk1>
      <a:lt1>
        <a:sysClr val="window" lastClr="FFFFFF"/>
      </a:lt1>
      <a:dk2>
        <a:srgbClr val="333333"/>
      </a:dk2>
      <a:lt2>
        <a:srgbClr val="FFFFFF"/>
      </a:lt2>
      <a:accent1>
        <a:srgbClr val="00B294"/>
      </a:accent1>
      <a:accent2>
        <a:srgbClr val="004B50"/>
      </a:accent2>
      <a:accent3>
        <a:srgbClr val="B4009E"/>
      </a:accent3>
      <a:accent4>
        <a:srgbClr val="FFB900"/>
      </a:accent4>
      <a:accent5>
        <a:srgbClr val="FF8C00"/>
      </a:accent5>
      <a:accent6>
        <a:srgbClr val="505050"/>
      </a:accent6>
      <a:hlink>
        <a:srgbClr val="FFFFFF"/>
      </a:hlink>
      <a:folHlink>
        <a:srgbClr val="139882"/>
      </a:folHlink>
    </a:clrScheme>
    <a:fontScheme name="Microsoft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3247</TotalTime>
  <Words>3304</Words>
  <Application>Microsoft Office PowerPoint</Application>
  <PresentationFormat>Widescreen</PresentationFormat>
  <Paragraphs>724</Paragraphs>
  <Slides>58</Slides>
  <Notes>57</Notes>
  <HiddenSlides>2</HiddenSlides>
  <MMClips>4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58</vt:i4>
      </vt:variant>
    </vt:vector>
  </HeadingPairs>
  <TitlesOfParts>
    <vt:vector size="77" baseType="lpstr">
      <vt:lpstr>Arial</vt:lpstr>
      <vt:lpstr>Calibri</vt:lpstr>
      <vt:lpstr>Calibri Light</vt:lpstr>
      <vt:lpstr>Consolas</vt:lpstr>
      <vt:lpstr>Courier New</vt:lpstr>
      <vt:lpstr>Ebrima</vt:lpstr>
      <vt:lpstr>Eurostile LT Std Condensed</vt:lpstr>
      <vt:lpstr>Roboto</vt:lpstr>
      <vt:lpstr>Segoe UI</vt:lpstr>
      <vt:lpstr>Segoe UI Black</vt:lpstr>
      <vt:lpstr>Segoe UI Light</vt:lpstr>
      <vt:lpstr>Segoe UI Semibold</vt:lpstr>
      <vt:lpstr>Segoe UI Semilight</vt:lpstr>
      <vt:lpstr>Segoe UI semiLight (Headings)</vt:lpstr>
      <vt:lpstr>Times New Roman</vt:lpstr>
      <vt:lpstr>Wingdings</vt:lpstr>
      <vt:lpstr>Office Theme</vt:lpstr>
      <vt:lpstr>LIGHT TEMPLATE</vt:lpstr>
      <vt:lpstr>1_MS Cognitive Services Walking Deck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Register</vt:lpstr>
      <vt:lpstr>Register</vt:lpstr>
      <vt:lpstr>PowerPoint Presentation</vt:lpstr>
      <vt:lpstr>PowerPoint Presentation</vt:lpstr>
      <vt:lpstr>Modelling your conversation</vt:lpstr>
      <vt:lpstr>PowerPoint Presentation</vt:lpstr>
      <vt:lpstr>PowerPoint Presentation</vt:lpstr>
      <vt:lpstr>PowerPoint Presentation</vt:lpstr>
      <vt:lpstr>Middleware pipeline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OUTLOOK ACTIONABLE CARD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James Mann</dc:creator>
  <cp:lastModifiedBy>James Mann</cp:lastModifiedBy>
  <cp:revision>77</cp:revision>
  <dcterms:created xsi:type="dcterms:W3CDTF">2017-03-30T10:14:41Z</dcterms:created>
  <dcterms:modified xsi:type="dcterms:W3CDTF">2018-07-19T22:19:42Z</dcterms:modified>
</cp:coreProperties>
</file>